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notesMasterIdLst>
    <p:notesMasterId r:id="rId22"/>
  </p:notesMasterIdLst>
  <p:sldIdLst>
    <p:sldId id="308" r:id="rId2"/>
    <p:sldId id="256" r:id="rId3"/>
    <p:sldId id="258" r:id="rId4"/>
    <p:sldId id="260" r:id="rId5"/>
    <p:sldId id="261" r:id="rId6"/>
    <p:sldId id="262" r:id="rId7"/>
    <p:sldId id="264" r:id="rId8"/>
    <p:sldId id="265" r:id="rId9"/>
    <p:sldId id="269" r:id="rId10"/>
    <p:sldId id="267" r:id="rId11"/>
    <p:sldId id="268" r:id="rId12"/>
    <p:sldId id="270" r:id="rId13"/>
    <p:sldId id="271" r:id="rId14"/>
    <p:sldId id="273" r:id="rId15"/>
    <p:sldId id="277" r:id="rId16"/>
    <p:sldId id="282" r:id="rId17"/>
    <p:sldId id="283" r:id="rId18"/>
    <p:sldId id="285" r:id="rId19"/>
    <p:sldId id="288" r:id="rId20"/>
    <p:sldId id="30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moskalenko" initials="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F8E1"/>
    <a:srgbClr val="21EB43"/>
    <a:srgbClr val="D60093"/>
    <a:srgbClr val="891753"/>
    <a:srgbClr val="00FFCC"/>
    <a:srgbClr val="000066"/>
    <a:srgbClr val="29A10D"/>
    <a:srgbClr val="B36ECE"/>
    <a:srgbClr val="FF505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709" autoAdjust="0"/>
  </p:normalViewPr>
  <p:slideViewPr>
    <p:cSldViewPr>
      <p:cViewPr varScale="1">
        <p:scale>
          <a:sx n="82" d="100"/>
          <a:sy n="82" d="100"/>
        </p:scale>
        <p:origin x="84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774887731349068E-2"/>
          <c:y val="0.11302687762975899"/>
          <c:w val="0.92982505256675885"/>
          <c:h val="0.700017915989257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6890,6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E2-45E2-BE79-F24F2FDAB5B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6914,4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E2-45E2-BE79-F24F2FDAB5B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6959,1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E2-45E2-BE79-F24F2FDAB5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06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Проект 2019 год </c:v>
                </c:pt>
                <c:pt idx="1">
                  <c:v>Проект 2020 год</c:v>
                </c:pt>
                <c:pt idx="2">
                  <c:v>Проект 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6890.6</c:v>
                </c:pt>
                <c:pt idx="1">
                  <c:v>6914.4</c:v>
                </c:pt>
                <c:pt idx="2">
                  <c:v>6959.1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5A-4C64-B583-B6DAF40237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FFCC"/>
            </a:solidFill>
          </c:spPr>
          <c:invertIfNegative val="0"/>
          <c:dLbls>
            <c:dLbl>
              <c:idx val="1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fld id="{FB306CCC-BCEE-4E77-A4D0-905AB4502A97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7E2-45E2-BE79-F24F2FDAB5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Проект 2019 год </c:v>
                </c:pt>
                <c:pt idx="1">
                  <c:v>Проект 2020 год</c:v>
                </c:pt>
                <c:pt idx="2">
                  <c:v>Проект 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1221.5</c:v>
                </c:pt>
                <c:pt idx="1">
                  <c:v>198.5</c:v>
                </c:pt>
                <c:pt idx="2">
                  <c:v>14562.3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5A-4C64-B583-B6DAF40237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32978176"/>
        <c:axId val="132979712"/>
      </c:barChart>
      <c:catAx>
        <c:axId val="132978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2979712"/>
        <c:crosses val="autoZero"/>
        <c:auto val="1"/>
        <c:lblAlgn val="ctr"/>
        <c:lblOffset val="100"/>
        <c:noMultiLvlLbl val="0"/>
      </c:catAx>
      <c:valAx>
        <c:axId val="132979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0000">
            <a:noFill/>
          </a:ln>
        </c:spPr>
        <c:crossAx val="1329781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ru-RU" dirty="0">
                <a:solidFill>
                  <a:schemeClr val="tx1"/>
                </a:solidFill>
              </a:rPr>
              <a:t>Структура налоговых и неналоговых доходов местного бюджета в 2019 году, тыс. руб.</a:t>
            </a:r>
          </a:p>
        </c:rich>
      </c:tx>
      <c:layout>
        <c:manualLayout>
          <c:xMode val="edge"/>
          <c:yMode val="edge"/>
          <c:x val="0.1474691340743022"/>
          <c:y val="5.4406206616020802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местного бюджета в 2018 году</c:v>
                </c:pt>
              </c:strCache>
            </c:strRef>
          </c:tx>
          <c:explosion val="13"/>
          <c:dLbls>
            <c:dLbl>
              <c:idx val="4"/>
              <c:layout>
                <c:manualLayout>
                  <c:x val="2.0445351213639801E-2"/>
                  <c:y val="-2.71552625641657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A2-4529-B5EE-C8DFB8962BE7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846.5</c:v>
                </c:pt>
                <c:pt idx="1">
                  <c:v>1855.1</c:v>
                </c:pt>
                <c:pt idx="2">
                  <c:v>3711.6</c:v>
                </c:pt>
                <c:pt idx="3">
                  <c:v>16.7</c:v>
                </c:pt>
                <c:pt idx="4">
                  <c:v>460.7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C-4093-AE1D-79F380AC0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12752684786648E-2"/>
          <c:y val="3.0163889433264476E-2"/>
          <c:w val="0.72195586113965571"/>
          <c:h val="0.8780717507929652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Проект 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846.5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38-436D-86EC-49BFCDC489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Проект 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849.4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38-436D-86EC-49BFCDC4894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Проект 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872.7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38-436D-86EC-49BFCDC489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4726784"/>
        <c:axId val="134728320"/>
        <c:axId val="132625728"/>
      </c:bar3DChart>
      <c:catAx>
        <c:axId val="134726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4728320"/>
        <c:crosses val="autoZero"/>
        <c:auto val="1"/>
        <c:lblAlgn val="ctr"/>
        <c:lblOffset val="100"/>
        <c:noMultiLvlLbl val="0"/>
      </c:catAx>
      <c:valAx>
        <c:axId val="134728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726784"/>
        <c:crosses val="autoZero"/>
        <c:crossBetween val="between"/>
      </c:valAx>
      <c:serAx>
        <c:axId val="132625728"/>
        <c:scaling>
          <c:orientation val="minMax"/>
        </c:scaling>
        <c:delete val="0"/>
        <c:axPos val="b"/>
        <c:majorTickMark val="out"/>
        <c:minorTickMark val="none"/>
        <c:tickLblPos val="nextTo"/>
        <c:crossAx val="13472832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245813978784306E-2"/>
          <c:y val="6.3455937263833848E-2"/>
          <c:w val="0.83929937641673924"/>
          <c:h val="0.849567194177066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Проект 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1855.1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3-46D2-9F41-FE2770EA7AD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Проект 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1855.1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A3-46D2-9F41-FE2770EA7AD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Проект 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1855.1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A3-46D2-9F41-FE2770EA7A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0532736"/>
        <c:axId val="140538624"/>
        <c:axId val="132734976"/>
      </c:bar3DChart>
      <c:catAx>
        <c:axId val="14053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0538624"/>
        <c:crosses val="autoZero"/>
        <c:auto val="1"/>
        <c:lblAlgn val="ctr"/>
        <c:lblOffset val="100"/>
        <c:noMultiLvlLbl val="0"/>
      </c:catAx>
      <c:valAx>
        <c:axId val="140538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532736"/>
        <c:crosses val="autoZero"/>
        <c:crossBetween val="between"/>
      </c:valAx>
      <c:serAx>
        <c:axId val="132734976"/>
        <c:scaling>
          <c:orientation val="minMax"/>
        </c:scaling>
        <c:delete val="0"/>
        <c:axPos val="b"/>
        <c:majorTickMark val="out"/>
        <c:minorTickMark val="none"/>
        <c:tickLblPos val="nextTo"/>
        <c:crossAx val="14053862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Проект 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3711.6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0D-4B3F-B89D-621FD65730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Проект 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3728.1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0D-4B3F-B89D-621FD65730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Проект 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3744.7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0D-4B3F-B89D-621FD65730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0998912"/>
        <c:axId val="141025280"/>
        <c:axId val="132768192"/>
      </c:bar3DChart>
      <c:catAx>
        <c:axId val="140998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1025280"/>
        <c:crosses val="autoZero"/>
        <c:auto val="1"/>
        <c:lblAlgn val="ctr"/>
        <c:lblOffset val="100"/>
        <c:noMultiLvlLbl val="0"/>
      </c:catAx>
      <c:valAx>
        <c:axId val="141025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998912"/>
        <c:crosses val="autoZero"/>
        <c:crossBetween val="between"/>
      </c:valAx>
      <c:serAx>
        <c:axId val="132768192"/>
        <c:scaling>
          <c:orientation val="minMax"/>
        </c:scaling>
        <c:delete val="0"/>
        <c:axPos val="b"/>
        <c:majorTickMark val="out"/>
        <c:minorTickMark val="none"/>
        <c:tickLblPos val="nextTo"/>
        <c:crossAx val="14102528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  <a:sp3d/>
          </c:spPr>
          <c:invertIfNegative val="0"/>
          <c:dLbls>
            <c:spPr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4584.1000000000004</c:v>
                </c:pt>
                <c:pt idx="1">
                  <c:v>4669.5</c:v>
                </c:pt>
                <c:pt idx="2">
                  <c:v>4649.2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17-4ACD-A056-4A6DD40F51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4753601534344946E-3"/>
                  <c:y val="-9.9470601096392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A9-4229-8029-944EF37B9AED}"/>
                </c:ext>
              </c:extLst>
            </c:dLbl>
            <c:dLbl>
              <c:idx val="1"/>
              <c:layout>
                <c:manualLayout>
                  <c:x val="1.4950720306868923E-2"/>
                  <c:y val="-0.10581978840041809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9-4229-8029-944EF37B9AED}"/>
                </c:ext>
              </c:extLst>
            </c:dLbl>
            <c:dLbl>
              <c:idx val="2"/>
              <c:layout>
                <c:manualLayout>
                  <c:x val="1.6445792337555727E-2"/>
                  <c:y val="-8.6772226488342749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A9-4229-8029-944EF37B9AED}"/>
                </c:ext>
              </c:extLst>
            </c:dLbl>
            <c:dLbl>
              <c:idx val="3"/>
              <c:layout>
                <c:manualLayout>
                  <c:x val="1.4950720306868927E-2"/>
                  <c:y val="-9.3121413792368046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9-4229-8029-944EF37B9AE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191.3</c:v>
                </c:pt>
                <c:pt idx="1">
                  <c:v>198.3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17-4ACD-A056-4A6DD40F51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17-4ACD-A056-4A6DD40F51A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1.4950720306868925E-2"/>
                  <c:y val="-9.9470601096392997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A9-4229-8029-944EF37B9AED}"/>
                </c:ext>
              </c:extLst>
            </c:dLbl>
            <c:dLbl>
              <c:idx val="3"/>
              <c:layout>
                <c:manualLayout>
                  <c:x val="-4.4852160920607065E-3"/>
                  <c:y val="-0.10581978840041807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9-4229-8029-944EF37B9AE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206</c:v>
                </c:pt>
                <c:pt idx="1">
                  <c:v>193.4</c:v>
                </c:pt>
                <c:pt idx="2">
                  <c:v>201.1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17-4ACD-A056-4A6DD40F51A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891584675111454E-2"/>
                  <c:y val="-8.6772226488342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A9-4229-8029-944EF37B9AED}"/>
                </c:ext>
              </c:extLst>
            </c:dLbl>
            <c:dLbl>
              <c:idx val="1"/>
              <c:layout>
                <c:manualLayout>
                  <c:x val="2.3921152490990132E-2"/>
                  <c:y val="-0.105819788400418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9-4229-8029-944EF37B9AED}"/>
                </c:ext>
              </c:extLst>
            </c:dLbl>
            <c:dLbl>
              <c:idx val="2"/>
              <c:layout>
                <c:manualLayout>
                  <c:x val="4.1862016859233415E-2"/>
                  <c:y val="-9.9470601096392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AA9-4229-8029-944EF37B9AED}"/>
                </c:ext>
              </c:extLst>
            </c:dLbl>
            <c:dLbl>
              <c:idx val="3"/>
              <c:layout>
                <c:manualLayout>
                  <c:x val="2.9901440613737666E-2"/>
                  <c:y val="-9.5237809560376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A9-4229-8029-944EF37B9A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417-4ACD-A056-4A6DD40F51A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3042.2</c:v>
                </c:pt>
                <c:pt idx="1">
                  <c:v>1970.8</c:v>
                </c:pt>
                <c:pt idx="2">
                  <c:v>16587.599999999999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17-4ACD-A056-4A6DD40F51A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63.5</c:v>
                </c:pt>
                <c:pt idx="1">
                  <c:v>65.900000000000006</c:v>
                </c:pt>
                <c:pt idx="2">
                  <c:v>68.5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417-4ACD-A056-4A6DD40F51A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tx>
          <c:spPr>
            <a:solidFill>
              <a:srgbClr val="89175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416224521677015E-2"/>
                  <c:y val="-7.6190247648301013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AA9-4229-8029-944EF37B9AED}"/>
                </c:ext>
              </c:extLst>
            </c:dLbl>
            <c:dLbl>
              <c:idx val="1"/>
              <c:layout>
                <c:manualLayout>
                  <c:x val="1.6445792337555727E-2"/>
                  <c:y val="-9.3121413792368046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A9-4229-8029-944EF37B9AED}"/>
                </c:ext>
              </c:extLst>
            </c:dLbl>
            <c:dLbl>
              <c:idx val="2"/>
              <c:layout>
                <c:manualLayout>
                  <c:x val="1.7940864368242711E-2"/>
                  <c:y val="-7.6190247648300999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AA9-4229-8029-944EF37B9AED}"/>
                </c:ext>
              </c:extLst>
            </c:dLbl>
            <c:dLbl>
              <c:idx val="3"/>
              <c:layout>
                <c:manualLayout>
                  <c:x val="2.0931008429616666E-2"/>
                  <c:y val="-9.5237809560376765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A9-4229-8029-944EF37B9AE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43.5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417-4ACD-A056-4A6DD40F51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180"/>
        <c:shape val="box"/>
        <c:axId val="134577152"/>
        <c:axId val="134603520"/>
        <c:axId val="0"/>
      </c:bar3DChart>
      <c:catAx>
        <c:axId val="134577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34603520"/>
        <c:crosses val="autoZero"/>
        <c:auto val="1"/>
        <c:lblAlgn val="ctr"/>
        <c:lblOffset val="100"/>
        <c:noMultiLvlLbl val="0"/>
      </c:catAx>
      <c:valAx>
        <c:axId val="13460352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1345771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9086259379193646"/>
          <c:w val="0.99974288246987808"/>
          <c:h val="0.1455747347522974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26091691783208"/>
          <c:y val="4.5617831294705202E-2"/>
          <c:w val="0.86253945747617156"/>
          <c:h val="0.873462107843613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Проект 2019 год</c:v>
                </c:pt>
                <c:pt idx="1">
                  <c:v>Проект 2020 год</c:v>
                </c:pt>
                <c:pt idx="2">
                  <c:v>Проект 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4615.7</c:v>
                </c:pt>
                <c:pt idx="1">
                  <c:v>4669.5</c:v>
                </c:pt>
                <c:pt idx="2">
                  <c:v>4649.2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81-43A3-8C88-A16DE66D16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Проект 2019 год</c:v>
                </c:pt>
                <c:pt idx="1">
                  <c:v>Проект 2020 год</c:v>
                </c:pt>
                <c:pt idx="2">
                  <c:v>Проект 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208.2</c:v>
                </c:pt>
                <c:pt idx="1">
                  <c:v>209.2</c:v>
                </c:pt>
                <c:pt idx="2">
                  <c:v>215.6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81-43A3-8C88-A16DE66D161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Проект 2019 год</c:v>
                </c:pt>
                <c:pt idx="1">
                  <c:v>Проект 2020 год</c:v>
                </c:pt>
                <c:pt idx="2">
                  <c:v>Проект 2021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81-43A3-8C88-A16DE66D161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00FFCC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Проект 2019 год</c:v>
                </c:pt>
                <c:pt idx="1">
                  <c:v>Проект 2020 год</c:v>
                </c:pt>
                <c:pt idx="2">
                  <c:v>Проект 2021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206</c:v>
                </c:pt>
                <c:pt idx="1">
                  <c:v>193.4</c:v>
                </c:pt>
                <c:pt idx="2">
                  <c:v>201.1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81-43A3-8C88-A16DE66D161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Проект 2019 год</c:v>
                </c:pt>
                <c:pt idx="1">
                  <c:v>Проект 2020 год</c:v>
                </c:pt>
                <c:pt idx="2">
                  <c:v>Проект 2021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81-43A3-8C88-A16DE66D161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Проект 2019 год</c:v>
                </c:pt>
                <c:pt idx="1">
                  <c:v>Проект 2020 год</c:v>
                </c:pt>
                <c:pt idx="2">
                  <c:v>Проект 2021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3006.2</c:v>
                </c:pt>
                <c:pt idx="1">
                  <c:v>1970.8</c:v>
                </c:pt>
                <c:pt idx="2">
                  <c:v>16587.599999999999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05-45CC-81A0-128439DEE83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Ряд 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Проект 2019 год</c:v>
                </c:pt>
                <c:pt idx="1">
                  <c:v>Проект 2020 год</c:v>
                </c:pt>
                <c:pt idx="2">
                  <c:v>Проект 2021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63.5</c:v>
                </c:pt>
                <c:pt idx="1">
                  <c:v>65.900000000000006</c:v>
                </c:pt>
                <c:pt idx="2">
                  <c:v>68.5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05-45CC-81A0-128439DEE83A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Ряд 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Проект 2019 год</c:v>
                </c:pt>
                <c:pt idx="1">
                  <c:v>Проект 2020 год</c:v>
                </c:pt>
                <c:pt idx="2">
                  <c:v>Проект 2021 год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43.5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05-45CC-81A0-128439DEE8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302976"/>
        <c:axId val="139985280"/>
      </c:barChart>
      <c:catAx>
        <c:axId val="140302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39985280"/>
        <c:crosses val="autoZero"/>
        <c:auto val="0"/>
        <c:lblAlgn val="ctr"/>
        <c:lblOffset val="100"/>
        <c:noMultiLvlLbl val="0"/>
      </c:catAx>
      <c:valAx>
        <c:axId val="13998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030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/>
                </a:solidFill>
              </a:rPr>
              <a:t>тыс. руб.</a:t>
            </a:r>
          </a:p>
        </c:rich>
      </c:tx>
      <c:layout>
        <c:manualLayout>
          <c:xMode val="edge"/>
          <c:yMode val="edge"/>
          <c:x val="4.460787542780420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841587569192584"/>
          <c:y val="0.12736544802327515"/>
          <c:w val="0.86386503865855491"/>
          <c:h val="0.768176048941649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3042,2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91-4C8E-9083-46558567607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1970,8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32-4EE2-A201-E3CBDA0014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16587,6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32-4EE2-A201-E3CBDA0014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Проект 2019 год</c:v>
                </c:pt>
                <c:pt idx="1">
                  <c:v>Проект 2020 год</c:v>
                </c:pt>
                <c:pt idx="2">
                  <c:v> Проект 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3042.2</c:v>
                </c:pt>
                <c:pt idx="1">
                  <c:v>1970.8</c:v>
                </c:pt>
                <c:pt idx="2">
                  <c:v>16587.599999999999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37-4107-9DAB-3309A9684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533312"/>
        <c:axId val="93534848"/>
      </c:barChart>
      <c:catAx>
        <c:axId val="9353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3534848"/>
        <c:crosses val="autoZero"/>
        <c:auto val="1"/>
        <c:lblAlgn val="ctr"/>
        <c:lblOffset val="100"/>
        <c:noMultiLvlLbl val="0"/>
      </c:catAx>
      <c:valAx>
        <c:axId val="9353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353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0.00877</cdr:x>
      <cdr:y>0</cdr:y>
    </cdr:from>
    <cdr:to>
      <cdr:x>0.17544</cdr:x>
      <cdr:y>0.08169</cdr:y>
    </cdr:to>
    <cdr:sp macro="" textlink="">
      <cdr:nvSpPr>
        <cdr:cNvPr id="2" name="TextBox 1"/>
        <cdr:cNvSpPr txBox="1"/>
      </cdr:nvSpPr>
      <cdr:spPr>
        <a:xfrm xmlns:a="http://schemas.openxmlformats.org/drawingml/2006/main" rot="5400000">
          <a:off x="535801" y="-464364"/>
          <a:ext cx="428615" cy="13573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20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руб</a:t>
          </a:r>
          <a:r>
            <a: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0.08169</cdr:y>
    </cdr:from>
    <cdr:to>
      <cdr:x>0.08772</cdr:x>
      <cdr:y>0.5174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428628"/>
          <a:ext cx="714380" cy="2286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1400</a:t>
          </a:r>
        </a:p>
        <a:p xmlns:a="http://schemas.openxmlformats.org/drawingml/2006/main"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1300</a:t>
          </a:r>
        </a:p>
        <a:p xmlns:a="http://schemas.openxmlformats.org/drawingml/2006/main"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1100</a:t>
          </a:r>
        </a:p>
      </cdr:txBody>
    </cdr:sp>
  </cdr:relSizeAnchor>
  <cdr:relSizeAnchor xmlns:cdr="http://schemas.openxmlformats.org/drawingml/2006/chartDrawing">
    <cdr:from>
      <cdr:x>0.07018</cdr:x>
      <cdr:y>0.10893</cdr:y>
    </cdr:from>
    <cdr:to>
      <cdr:x>0.07018</cdr:x>
      <cdr:y>0.80333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rot="5400000">
          <a:off x="-1250165" y="2393172"/>
          <a:ext cx="3643338" cy="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0.07018</cdr:x>
      <cdr:y>0.80333</cdr:y>
    </cdr:from>
    <cdr:to>
      <cdr:x>0.98246</cdr:x>
      <cdr:y>0.80333</cdr:y>
    </cdr:to>
    <cdr:sp macro="" textlink="">
      <cdr:nvSpPr>
        <cdr:cNvPr id="6" name="Прямая соединительная линия 5"/>
        <cdr:cNvSpPr/>
      </cdr:nvSpPr>
      <cdr:spPr>
        <a:xfrm xmlns:a="http://schemas.openxmlformats.org/drawingml/2006/main" rot="5400000" flipH="1">
          <a:off x="4286278" y="500067"/>
          <a:ext cx="2" cy="742955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0.0177</cdr:x>
      <cdr:y>0.17241</cdr:y>
    </cdr:from>
    <cdr:to>
      <cdr:x>0.16813</cdr:x>
      <cdr:y>0.27586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44" y="714380"/>
          <a:ext cx="1214414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тыс. руб.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0.01961</cdr:x>
      <cdr:y>0.18367</cdr:y>
    </cdr:from>
    <cdr:to>
      <cdr:x>0.18627</cdr:x>
      <cdr:y>0.26716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76" y="785818"/>
          <a:ext cx="121444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rgbClr val="002060"/>
              </a:solidFill>
            </a:rPr>
            <a:t>тыс. 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0.0177</cdr:x>
      <cdr:y>0.1194</cdr:y>
    </cdr:from>
    <cdr:to>
      <cdr:x>0.18436</cdr:x>
      <cdr:y>0.20289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76" y="571504"/>
          <a:ext cx="1345361" cy="3996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rgbClr val="002060"/>
              </a:solidFill>
            </a:rPr>
            <a:t>тыс. руб.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0.10092</cdr:x>
      <cdr:y>0.07143</cdr:y>
    </cdr:from>
    <cdr:to>
      <cdr:x>0.10933</cdr:x>
      <cdr:y>0.13095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rot="5400000" flipH="1" flipV="1">
          <a:off x="714380" y="571504"/>
          <a:ext cx="357190" cy="71438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0.17661</cdr:x>
      <cdr:y>0.07143</cdr:y>
    </cdr:from>
    <cdr:to>
      <cdr:x>0.18502</cdr:x>
      <cdr:y>0.14286</cdr:y>
    </cdr:to>
    <cdr:sp macro="" textlink="">
      <cdr:nvSpPr>
        <cdr:cNvPr id="4" name="Прямая соединительная линия 3"/>
        <cdr:cNvSpPr/>
      </cdr:nvSpPr>
      <cdr:spPr>
        <a:xfrm xmlns:a="http://schemas.openxmlformats.org/drawingml/2006/main" rot="5400000" flipH="1">
          <a:off x="1321603" y="607223"/>
          <a:ext cx="428628" cy="71438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0.18502</cdr:x>
      <cdr:y>0.07143</cdr:y>
    </cdr:from>
    <cdr:to>
      <cdr:x>0.21866</cdr:x>
      <cdr:y>0.13095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rot="5400000" flipH="1" flipV="1">
          <a:off x="1535917" y="464347"/>
          <a:ext cx="357190" cy="285752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0.29434</cdr:x>
      <cdr:y>0.26191</cdr:y>
    </cdr:from>
    <cdr:to>
      <cdr:x>0.30275</cdr:x>
      <cdr:y>0.33333</cdr:y>
    </cdr:to>
    <cdr:sp macro="" textlink="">
      <cdr:nvSpPr>
        <cdr:cNvPr id="6" name="Прямая соединительная линия 5"/>
        <cdr:cNvSpPr/>
      </cdr:nvSpPr>
      <cdr:spPr>
        <a:xfrm xmlns:a="http://schemas.openxmlformats.org/drawingml/2006/main" rot="5400000" flipH="1">
          <a:off x="2321735" y="1750231"/>
          <a:ext cx="428628" cy="71438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0.31116</cdr:x>
      <cdr:y>0.25</cdr:y>
    </cdr:from>
    <cdr:to>
      <cdr:x>0.3448</cdr:x>
      <cdr:y>0.30953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 rot="5400000" flipH="1" flipV="1">
          <a:off x="2607487" y="1535917"/>
          <a:ext cx="357190" cy="285752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0.09251</cdr:x>
      <cdr:y>0.27381</cdr:y>
    </cdr:from>
    <cdr:to>
      <cdr:x>0.10092</cdr:x>
      <cdr:y>0.33333</cdr:y>
    </cdr:to>
    <cdr:sp macro="" textlink="">
      <cdr:nvSpPr>
        <cdr:cNvPr id="8" name="Прямая соединительная линия 7"/>
        <cdr:cNvSpPr/>
      </cdr:nvSpPr>
      <cdr:spPr>
        <a:xfrm xmlns:a="http://schemas.openxmlformats.org/drawingml/2006/main" rot="5400000" flipH="1" flipV="1">
          <a:off x="642942" y="1785950"/>
          <a:ext cx="357190" cy="71438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0.09251</cdr:x>
      <cdr:y>0.44048</cdr:y>
    </cdr:from>
    <cdr:to>
      <cdr:x>0.10092</cdr:x>
      <cdr:y>0.5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rot="5400000" flipH="1" flipV="1">
          <a:off x="642955" y="2786069"/>
          <a:ext cx="357166" cy="71439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0.28593</cdr:x>
      <cdr:y>0.44048</cdr:y>
    </cdr:from>
    <cdr:to>
      <cdr:x>0.31116</cdr:x>
      <cdr:y>0.50001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 rot="5400000" flipH="1" flipV="1">
          <a:off x="2357438" y="2714661"/>
          <a:ext cx="357226" cy="214315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0.10092</cdr:x>
      <cdr:y>0.63095</cdr:y>
    </cdr:from>
    <cdr:to>
      <cdr:x>0.10092</cdr:x>
      <cdr:y>0.70238</cdr:y>
    </cdr:to>
    <cdr:sp macro="" textlink="">
      <cdr:nvSpPr>
        <cdr:cNvPr id="11" name="Прямая соединительная линия 10"/>
        <cdr:cNvSpPr/>
      </cdr:nvSpPr>
      <cdr:spPr>
        <a:xfrm xmlns:a="http://schemas.openxmlformats.org/drawingml/2006/main" rot="5400000" flipH="1" flipV="1">
          <a:off x="642944" y="4000528"/>
          <a:ext cx="428627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0.1682</cdr:x>
      <cdr:y>0.64286</cdr:y>
    </cdr:from>
    <cdr:to>
      <cdr:x>0.19343</cdr:x>
      <cdr:y>0.70239</cdr:y>
    </cdr:to>
    <cdr:sp macro="" textlink="">
      <cdr:nvSpPr>
        <cdr:cNvPr id="12" name="Прямая соединительная линия 11"/>
        <cdr:cNvSpPr/>
      </cdr:nvSpPr>
      <cdr:spPr>
        <a:xfrm xmlns:a="http://schemas.openxmlformats.org/drawingml/2006/main" rot="5400000" flipH="1" flipV="1">
          <a:off x="1357305" y="3929108"/>
          <a:ext cx="357226" cy="214315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0.03166</cdr:x>
      <cdr:y>0.89964</cdr:y>
    </cdr:from>
    <cdr:to>
      <cdr:x>0.20581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" y="3872903"/>
          <a:ext cx="79208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E808E-FF29-45C5-BBB0-BCE4E1F86464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AD4CE-E01F-4726-B2CA-2E14E3186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1" y="1357299"/>
            <a:ext cx="8191859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Бюджет Камышевского сельского поселения Зимовниковского района на 2019 год</a:t>
            </a:r>
          </a:p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 плановый период 2019-2021 гг.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39643928"/>
              </p:ext>
            </p:extLst>
          </p:nvPr>
        </p:nvGraphicFramePr>
        <p:xfrm>
          <a:off x="285720" y="285728"/>
          <a:ext cx="8572560" cy="60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453084309"/>
              </p:ext>
            </p:extLst>
          </p:nvPr>
        </p:nvGraphicFramePr>
        <p:xfrm>
          <a:off x="467544" y="1196752"/>
          <a:ext cx="8424936" cy="5018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4282" y="571480"/>
            <a:ext cx="8534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Динамика </a:t>
            </a:r>
            <a:r>
              <a:rPr lang="ru-RU" b="1" dirty="0"/>
              <a:t>поступлений</a:t>
            </a:r>
            <a:r>
              <a:rPr lang="ru-RU" dirty="0"/>
              <a:t> налога на доходы </a:t>
            </a:r>
            <a:r>
              <a:rPr lang="ru-RU" sz="2000" dirty="0"/>
              <a:t>физических</a:t>
            </a:r>
            <a:r>
              <a:rPr lang="ru-RU" dirty="0"/>
              <a:t> лиц в местный бюджет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75627060"/>
              </p:ext>
            </p:extLst>
          </p:nvPr>
        </p:nvGraphicFramePr>
        <p:xfrm>
          <a:off x="214282" y="1268760"/>
          <a:ext cx="860619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85720" y="642918"/>
            <a:ext cx="807249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Динамика поступлений налогов на совокупный доход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71480"/>
            <a:ext cx="896448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Динамика поступлений в местный бюджет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налогов на имущество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59390002"/>
              </p:ext>
            </p:extLst>
          </p:nvPr>
        </p:nvGraphicFramePr>
        <p:xfrm>
          <a:off x="179512" y="1124744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994273956"/>
              </p:ext>
            </p:extLst>
          </p:nvPr>
        </p:nvGraphicFramePr>
        <p:xfrm>
          <a:off x="857224" y="1052736"/>
          <a:ext cx="800105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1428736"/>
            <a:ext cx="109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428868"/>
            <a:ext cx="109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500438"/>
            <a:ext cx="109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500570"/>
            <a:ext cx="1142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2018 год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*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357166"/>
            <a:ext cx="83292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по разделам бюджетной классификации (тыс. руб.)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20" y="6500834"/>
            <a:ext cx="8215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*ожидаемое исполнение расходов местного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1137628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455735"/>
            <a:ext cx="803411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местного бюджета</a:t>
            </a:r>
          </a:p>
          <a:p>
            <a:pPr algn="ctr"/>
            <a:r>
              <a:rPr lang="ru-RU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2019-2021 годах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15259" y="1409187"/>
            <a:ext cx="3785804" cy="2906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15260" y="1773719"/>
            <a:ext cx="3785804" cy="324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 – 4584,1 </a:t>
            </a:r>
            <a:r>
              <a:rPr lang="ru-RU" sz="1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/ 2020 г. –4669,5 </a:t>
            </a:r>
            <a:r>
              <a:rPr lang="ru-RU" sz="1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 – 4649,2 тыс. руб.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15259" y="2122129"/>
            <a:ext cx="3785804" cy="3228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оборона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15259" y="2504271"/>
            <a:ext cx="3785804" cy="313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 – 191,3 </a:t>
            </a:r>
            <a:r>
              <a:rPr lang="ru-RU" sz="1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/ 2020 г. – 198,3 </a:t>
            </a:r>
            <a:r>
              <a:rPr lang="ru-RU" sz="1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 – 0,0 </a:t>
            </a:r>
            <a:r>
              <a:rPr lang="ru-RU" sz="1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15259" y="2851442"/>
            <a:ext cx="3785804" cy="291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15258" y="3187019"/>
            <a:ext cx="3785805" cy="2861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 – 10,0 </a:t>
            </a:r>
            <a:r>
              <a:rPr lang="ru-RU" sz="1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/ 2020 г. – 0,0 </a:t>
            </a:r>
            <a:r>
              <a:rPr lang="ru-RU" sz="1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 – 0,0 </a:t>
            </a:r>
            <a:r>
              <a:rPr lang="ru-RU" sz="1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115258" y="3488892"/>
            <a:ext cx="3785805" cy="2950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115257" y="3807555"/>
            <a:ext cx="3785806" cy="3284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 – 206,0 </a:t>
            </a:r>
            <a:r>
              <a:rPr lang="ru-RU" sz="1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/ 2020 г. – 193,4 </a:t>
            </a:r>
            <a:r>
              <a:rPr lang="ru-RU" sz="1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endParaRPr lang="ru-RU" sz="12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 – 201,1 </a:t>
            </a:r>
            <a:r>
              <a:rPr lang="ru-RU" sz="1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115257" y="4151291"/>
            <a:ext cx="3785806" cy="3284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Культура, кинематография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15257" y="4522912"/>
            <a:ext cx="3785806" cy="2913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 – 3042,2 </a:t>
            </a:r>
            <a:r>
              <a:rPr lang="ru-RU" sz="1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/ 2020 г. – 1970,8 </a:t>
            </a:r>
            <a:r>
              <a:rPr lang="ru-RU" sz="1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 – 16587,6 </a:t>
            </a:r>
            <a:r>
              <a:rPr lang="ru-RU" sz="1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325283372"/>
              </p:ext>
            </p:extLst>
          </p:nvPr>
        </p:nvGraphicFramePr>
        <p:xfrm>
          <a:off x="92159" y="1973524"/>
          <a:ext cx="4357686" cy="491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TextBox 1"/>
          <p:cNvSpPr txBox="1"/>
          <p:nvPr/>
        </p:nvSpPr>
        <p:spPr>
          <a:xfrm>
            <a:off x="0" y="1714488"/>
            <a:ext cx="1178055" cy="259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4348" y="6550223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г.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00232" y="6550223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г.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14678" y="6550223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 г.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828864D-CC71-4D8E-BAC9-E00637F9CEE0}"/>
              </a:ext>
            </a:extLst>
          </p:cNvPr>
          <p:cNvSpPr/>
          <p:nvPr/>
        </p:nvSpPr>
        <p:spPr>
          <a:xfrm>
            <a:off x="5115257" y="5423587"/>
            <a:ext cx="3785805" cy="2351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Социальная политика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4B65D46-25FA-47C3-A8C6-FFC7B6A968EF}"/>
              </a:ext>
            </a:extLst>
          </p:cNvPr>
          <p:cNvSpPr/>
          <p:nvPr/>
        </p:nvSpPr>
        <p:spPr>
          <a:xfrm>
            <a:off x="5133488" y="5718055"/>
            <a:ext cx="3767574" cy="347063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 – 63,5 </a:t>
            </a:r>
            <a:r>
              <a:rPr lang="ru-RU" sz="12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/ 2020 г. – 65,9 </a:t>
            </a:r>
            <a:r>
              <a:rPr lang="ru-RU" sz="12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 – 68,5 </a:t>
            </a:r>
            <a:r>
              <a:rPr lang="ru-RU" sz="12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BBAD375C-D132-433C-8F39-C93E909E8C5D}"/>
              </a:ext>
            </a:extLst>
          </p:cNvPr>
          <p:cNvSpPr/>
          <p:nvPr/>
        </p:nvSpPr>
        <p:spPr>
          <a:xfrm>
            <a:off x="5115258" y="4823310"/>
            <a:ext cx="3809342" cy="249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94A1BD5F-226F-412D-877C-9B4D7ABD5176}"/>
              </a:ext>
            </a:extLst>
          </p:cNvPr>
          <p:cNvSpPr/>
          <p:nvPr/>
        </p:nvSpPr>
        <p:spPr>
          <a:xfrm>
            <a:off x="5115257" y="5106238"/>
            <a:ext cx="3785805" cy="291337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 – 15,0 тыс. руб. /2020 г. – 15,0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 – 15,0 тыс. руб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3504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6101" y="452399"/>
            <a:ext cx="54879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местного бюджета по разделу 08 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«Культура, кинематография»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63850848"/>
              </p:ext>
            </p:extLst>
          </p:nvPr>
        </p:nvGraphicFramePr>
        <p:xfrm>
          <a:off x="467544" y="1700809"/>
          <a:ext cx="822655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57166"/>
            <a:ext cx="3126788" cy="138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0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630316"/>
              </p:ext>
            </p:extLst>
          </p:nvPr>
        </p:nvGraphicFramePr>
        <p:xfrm>
          <a:off x="395536" y="1654221"/>
          <a:ext cx="8352927" cy="4502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6874">
                  <a:extLst>
                    <a:ext uri="{9D8B030D-6E8A-4147-A177-3AD203B41FA5}">
                      <a16:colId xmlns:a16="http://schemas.microsoft.com/office/drawing/2014/main" val="415339178"/>
                    </a:ext>
                  </a:extLst>
                </a:gridCol>
                <a:gridCol w="1024415">
                  <a:extLst>
                    <a:ext uri="{9D8B030D-6E8A-4147-A177-3AD203B41FA5}">
                      <a16:colId xmlns:a16="http://schemas.microsoft.com/office/drawing/2014/main" val="1688107405"/>
                    </a:ext>
                  </a:extLst>
                </a:gridCol>
                <a:gridCol w="1216859">
                  <a:extLst>
                    <a:ext uri="{9D8B030D-6E8A-4147-A177-3AD203B41FA5}">
                      <a16:colId xmlns:a16="http://schemas.microsoft.com/office/drawing/2014/main" val="1795760550"/>
                    </a:ext>
                  </a:extLst>
                </a:gridCol>
                <a:gridCol w="1304779">
                  <a:extLst>
                    <a:ext uri="{9D8B030D-6E8A-4147-A177-3AD203B41FA5}">
                      <a16:colId xmlns:a16="http://schemas.microsoft.com/office/drawing/2014/main" val="1767566696"/>
                    </a:ext>
                  </a:extLst>
                </a:gridCol>
              </a:tblGrid>
              <a:tr h="390902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9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20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 год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836922"/>
                  </a:ext>
                </a:extLst>
              </a:tr>
              <a:tr h="749229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Финансовое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обеспечение выполнения муниципального задания СДК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1960,3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1970,8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1291,3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178540"/>
                  </a:ext>
                </a:extLst>
              </a:tr>
              <a:tr h="107498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повышение заработной платы работникам муниципальных учреждений культуры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1081,9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474261"/>
                  </a:ext>
                </a:extLst>
              </a:tr>
              <a:tr h="749229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капитальный ремонт объектов муниципальной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15296,3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966604"/>
                  </a:ext>
                </a:extLst>
              </a:tr>
              <a:tr h="1289324"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3042,2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1970,8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16587,6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60317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9841" y="392336"/>
            <a:ext cx="814862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по разделу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«Культуру и кинематограф» 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589047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-285784" y="571480"/>
            <a:ext cx="89296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Программно-целевой метод планирования бюджетных  расходов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1857364"/>
            <a:ext cx="507206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2019 году 95,3 % от объёма бюджетных ассигнований в Камышевском сельском поселении направлено на реализацию муниципальных программ</a:t>
            </a:r>
            <a:endParaRPr lang="ru-R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sekretar1\Рабочий стол\budget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9" y="1500174"/>
            <a:ext cx="3000333" cy="3873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357188" y="428625"/>
            <a:ext cx="814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357187" y="571481"/>
            <a:ext cx="84296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бюджета Камышевского сельского поселения Зимовниковского района, формируемые в рамках муниципальных программ Камышевского сельского поселения, и непрограммные расходы</a:t>
            </a:r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1285862" y="1700199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4248754" y="1822805"/>
            <a:ext cx="1357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sp>
        <p:nvSpPr>
          <p:cNvPr id="13" name="Овал 12"/>
          <p:cNvSpPr/>
          <p:nvPr/>
        </p:nvSpPr>
        <p:spPr>
          <a:xfrm>
            <a:off x="571484" y="2643182"/>
            <a:ext cx="2400380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7729,7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1279" name="TextBox 15"/>
          <p:cNvSpPr txBox="1">
            <a:spLocks noChangeArrowheads="1"/>
          </p:cNvSpPr>
          <p:nvPr/>
        </p:nvSpPr>
        <p:spPr bwMode="auto">
          <a:xfrm>
            <a:off x="1084539" y="2100247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95,3 %</a:t>
            </a:r>
          </a:p>
        </p:txBody>
      </p:sp>
      <p:sp>
        <p:nvSpPr>
          <p:cNvPr id="22" name="Овал 21"/>
          <p:cNvSpPr/>
          <p:nvPr/>
        </p:nvSpPr>
        <p:spPr>
          <a:xfrm>
            <a:off x="755576" y="3857617"/>
            <a:ext cx="1887598" cy="1143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382,4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1" name="TextBox 16"/>
          <p:cNvSpPr txBox="1">
            <a:spLocks noChangeArrowheads="1"/>
          </p:cNvSpPr>
          <p:nvPr/>
        </p:nvSpPr>
        <p:spPr bwMode="auto">
          <a:xfrm>
            <a:off x="4097459" y="2165703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92,1 %</a:t>
            </a:r>
          </a:p>
        </p:txBody>
      </p:sp>
      <p:sp>
        <p:nvSpPr>
          <p:cNvPr id="18" name="Овал 17"/>
          <p:cNvSpPr/>
          <p:nvPr/>
        </p:nvSpPr>
        <p:spPr>
          <a:xfrm>
            <a:off x="3643330" y="2714607"/>
            <a:ext cx="2368830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6548,2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3" name="Овал 22"/>
          <p:cNvSpPr/>
          <p:nvPr/>
        </p:nvSpPr>
        <p:spPr>
          <a:xfrm>
            <a:off x="4143362" y="3857617"/>
            <a:ext cx="1785936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564,7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85720" y="5143512"/>
            <a:ext cx="857256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285750" y="6072188"/>
            <a:ext cx="857250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90" name="TextBox 28"/>
          <p:cNvSpPr txBox="1">
            <a:spLocks noChangeArrowheads="1"/>
          </p:cNvSpPr>
          <p:nvPr/>
        </p:nvSpPr>
        <p:spPr bwMode="auto">
          <a:xfrm>
            <a:off x="1285875" y="5143500"/>
            <a:ext cx="74295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расходы бюджета Камышевского сельского поселения Зимовниковского района, формируемые в рамках муниципальных программ Камышевского сельского поселения</a:t>
            </a:r>
          </a:p>
        </p:txBody>
      </p:sp>
      <p:sp>
        <p:nvSpPr>
          <p:cNvPr id="11291" name="TextBox 29"/>
          <p:cNvSpPr txBox="1">
            <a:spLocks noChangeArrowheads="1"/>
          </p:cNvSpPr>
          <p:nvPr/>
        </p:nvSpPr>
        <p:spPr bwMode="auto">
          <a:xfrm>
            <a:off x="1285875" y="6143625"/>
            <a:ext cx="7429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непрограммные расходы бюджета Камышевского сельского поселения Зимовниковского района</a:t>
            </a:r>
          </a:p>
        </p:txBody>
      </p:sp>
      <p:sp>
        <p:nvSpPr>
          <p:cNvPr id="11292" name="TextBox 23"/>
          <p:cNvSpPr txBox="1">
            <a:spLocks noChangeArrowheads="1"/>
          </p:cNvSpPr>
          <p:nvPr/>
        </p:nvSpPr>
        <p:spPr bwMode="auto">
          <a:xfrm>
            <a:off x="7072329" y="1857367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sp>
        <p:nvSpPr>
          <p:cNvPr id="11293" name="TextBox 30"/>
          <p:cNvSpPr txBox="1">
            <a:spLocks noChangeArrowheads="1"/>
          </p:cNvSpPr>
          <p:nvPr/>
        </p:nvSpPr>
        <p:spPr bwMode="auto">
          <a:xfrm>
            <a:off x="7008862" y="2219923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97,5 %</a:t>
            </a:r>
          </a:p>
        </p:txBody>
      </p:sp>
      <p:sp>
        <p:nvSpPr>
          <p:cNvPr id="32" name="Овал 31"/>
          <p:cNvSpPr/>
          <p:nvPr/>
        </p:nvSpPr>
        <p:spPr>
          <a:xfrm>
            <a:off x="6588224" y="2714607"/>
            <a:ext cx="2198588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20977,3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33" name="Овал 32"/>
          <p:cNvSpPr/>
          <p:nvPr/>
        </p:nvSpPr>
        <p:spPr>
          <a:xfrm>
            <a:off x="6929453" y="3857617"/>
            <a:ext cx="1785921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544,1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00034" y="785794"/>
            <a:ext cx="7929618" cy="85725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 формирования бюджета Камышевского сельского поселения Зимовниковского района на 2019 год и плановый период 2020 и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годов </a:t>
            </a: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428596" y="1928802"/>
            <a:ext cx="3857652" cy="2000264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Камышевского сельского поселения на 2019-2021 годы</a:t>
            </a:r>
          </a:p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(Распоряжение Администрации Администрации Камышевского сельского поселения от 29.08.2018 № 32)</a:t>
            </a: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4643438" y="1928802"/>
            <a:ext cx="4000528" cy="2000264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на 2019-2021 годы </a:t>
            </a:r>
          </a:p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(Постановление Администрации Камышевского сельского поселения от 01.11.2018 №106)</a:t>
            </a: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428596" y="4071942"/>
            <a:ext cx="3786214" cy="2286016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Камышевского сельского поселения</a:t>
            </a:r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>
            <a:off x="4643438" y="4071942"/>
            <a:ext cx="4000528" cy="2214578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областного закона «Об областном бюджете на 2019 год и плановый период 2020 и 2021 годов)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7F8108-D2C5-4B6E-AFA8-9646CB550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8" y="-387424"/>
            <a:ext cx="10117124" cy="7128792"/>
          </a:xfrm>
          <a:prstGeom prst="rect">
            <a:avLst/>
          </a:prstGeom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7F5F0A3A-21E5-4389-91BE-48655D3A5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12776"/>
            <a:ext cx="8305800" cy="237626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62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214291"/>
            <a:ext cx="80010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>
                <a:ln w="1905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Камышевского сельского поселения Зимовниковского района  на 2019 год</a:t>
            </a:r>
            <a:r>
              <a:rPr lang="ru-RU" sz="2400" b="1" i="1" dirty="0">
                <a:ln w="1905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 на плановый период 2020 и 2021 годов</a:t>
            </a:r>
            <a:endParaRPr lang="ru-RU" sz="2400" b="1" i="1" cap="none" spc="0" dirty="0">
              <a:ln w="19050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1428736"/>
            <a:ext cx="6337561" cy="369332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/>
              <a:t>Основные приоритеты бюджетной политики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1857364"/>
            <a:ext cx="3000396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Наращивание темпов экономического роста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1857364"/>
            <a:ext cx="3000396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Повышение качества жизни населения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2571744"/>
            <a:ext cx="3071834" cy="400110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Пути реализации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3214686"/>
            <a:ext cx="2000264" cy="300037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Обеспечение наполняемости местного бюджета собственными доходами</a:t>
            </a:r>
          </a:p>
        </p:txBody>
      </p:sp>
      <p:sp>
        <p:nvSpPr>
          <p:cNvPr id="2050" name="AutoShape 2" descr="Картинки по запросу диаграмма в вер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Картинки по запросу диаграмма в верх"/>
          <p:cNvPicPr>
            <a:picLocks noChangeAspect="1" noChangeArrowheads="1"/>
          </p:cNvPicPr>
          <p:nvPr/>
        </p:nvPicPr>
        <p:blipFill>
          <a:blip r:embed="rId2" cstate="print"/>
          <a:srcRect l="8891" t="4762" r="15538" b="9524"/>
          <a:stretch>
            <a:fillRect/>
          </a:stretch>
        </p:blipFill>
        <p:spPr bwMode="auto">
          <a:xfrm>
            <a:off x="714348" y="3429000"/>
            <a:ext cx="1214446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Скругленный прямоугольник 17"/>
          <p:cNvSpPr/>
          <p:nvPr/>
        </p:nvSpPr>
        <p:spPr>
          <a:xfrm>
            <a:off x="2500298" y="3214686"/>
            <a:ext cx="2071702" cy="30003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Эффективное управление доходами</a:t>
            </a:r>
          </a:p>
        </p:txBody>
      </p:sp>
      <p:pic>
        <p:nvPicPr>
          <p:cNvPr id="2054" name="Picture 6" descr="Картинки по запросу управление доход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429000"/>
            <a:ext cx="1693501" cy="1214446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4643438" y="3214686"/>
            <a:ext cx="2071702" cy="30003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Стабильность налоговых и неналоговых условий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786578" y="3214686"/>
            <a:ext cx="2071702" cy="30003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Проведение взвешенной долговой политики</a:t>
            </a:r>
          </a:p>
        </p:txBody>
      </p:sp>
      <p:sp>
        <p:nvSpPr>
          <p:cNvPr id="2056" name="AutoShape 8" descr="Картинки по запросу управление дох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Картинки по запросу управление дох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C:\Documents and Settings\sekretar1\Рабочий стол\uprDoh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3429000"/>
            <a:ext cx="1684315" cy="1214446"/>
          </a:xfrm>
          <a:prstGeom prst="rect">
            <a:avLst/>
          </a:prstGeom>
          <a:noFill/>
        </p:spPr>
      </p:pic>
      <p:pic>
        <p:nvPicPr>
          <p:cNvPr id="2060" name="Picture 12" descr="C:\Documents and Settings\sekretar1\Рабочий стол\1437770816_nalog-na-imuschest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429000"/>
            <a:ext cx="1618905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472" y="785794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Показатели прогноза  социально-экономического развития Камышевского сельского поселения Зимовниковского района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729848"/>
            <a:ext cx="2714644" cy="77045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2500306"/>
            <a:ext cx="2714644" cy="14287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(среднегодовая), тыс. человек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3929066"/>
            <a:ext cx="2714644" cy="135732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Индекс потребительских цен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(декабрь к декабрю), 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5286388"/>
            <a:ext cx="2714644" cy="114300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Уровень регистрируемой безработицы, 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1729848"/>
            <a:ext cx="1428760" cy="7704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</a:p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отчёт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1729848"/>
            <a:ext cx="1285884" cy="7704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2018оценка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1729848"/>
            <a:ext cx="2643206" cy="3571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Прогноз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00760" y="2143116"/>
            <a:ext cx="928694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929454" y="2143116"/>
            <a:ext cx="857256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786710" y="2143116"/>
            <a:ext cx="857256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14876" y="2786057"/>
            <a:ext cx="1214446" cy="100298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2,115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428992" y="4143380"/>
            <a:ext cx="1143008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101,6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428992" y="5357826"/>
            <a:ext cx="1143008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57554" y="2786058"/>
            <a:ext cx="1285884" cy="100298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2,116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14876" y="4143380"/>
            <a:ext cx="1214446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103,1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14876" y="5357826"/>
            <a:ext cx="1214446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000760" y="2786057"/>
            <a:ext cx="857256" cy="100013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2,111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929454" y="2786057"/>
            <a:ext cx="785818" cy="100013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2,109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858148" y="2786056"/>
            <a:ext cx="785818" cy="100013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2,107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000760" y="5357826"/>
            <a:ext cx="857256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1,8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929453" y="5357826"/>
            <a:ext cx="823897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1,9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893717" y="5357826"/>
            <a:ext cx="785819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2,0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000760" y="4143380"/>
            <a:ext cx="857256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104,3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929454" y="4143380"/>
            <a:ext cx="785818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103,8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858148" y="4143380"/>
            <a:ext cx="785818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104,0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81439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Показатели прогноза социально-экономического развития Камышевского сельского Зимовниковского района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488" y="4062562"/>
            <a:ext cx="785818" cy="6312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105,0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5775895"/>
            <a:ext cx="857256" cy="6535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94,6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0" y="1357298"/>
            <a:ext cx="9144000" cy="5500702"/>
            <a:chOff x="357158" y="1357298"/>
            <a:chExt cx="8358246" cy="435771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57158" y="1785926"/>
              <a:ext cx="1857388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Показатель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57158" y="2214554"/>
              <a:ext cx="1857388" cy="107157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Совокупный объём отпускаемых товаров, работ и услуг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7158" y="3286124"/>
              <a:ext cx="1857388" cy="128588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Прибыль прибыльных предприятий </a:t>
              </a:r>
            </a:p>
            <a:p>
              <a:pPr algn="ctr"/>
              <a:r>
                <a:rPr lang="ru-RU" sz="1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(в действующих ценах)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57158" y="4572008"/>
              <a:ext cx="1857388" cy="114300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Фонд заработной платы </a:t>
              </a:r>
            </a:p>
            <a:p>
              <a:pPr algn="ctr"/>
              <a:r>
                <a:rPr lang="ru-RU" sz="1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(в действующих ценах)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214546" y="1785926"/>
              <a:ext cx="714380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2017</a:t>
              </a:r>
            </a:p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отчёт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928926" y="1785926"/>
              <a:ext cx="785818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2018 оценка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214546" y="2571744"/>
              <a:ext cx="714380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847,3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214546" y="3500438"/>
              <a:ext cx="714380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126,7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214546" y="4857760"/>
              <a:ext cx="714380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92,7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928926" y="2571744"/>
              <a:ext cx="785818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927,7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714744" y="2571744"/>
              <a:ext cx="714380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105,2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714744" y="3500438"/>
              <a:ext cx="714380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82,9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714744" y="4857760"/>
              <a:ext cx="785818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102,1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429124" y="1357298"/>
              <a:ext cx="4143404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Прогноз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429124" y="1785926"/>
              <a:ext cx="714380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2019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143504" y="1785926"/>
              <a:ext cx="714380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Темп роста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857884" y="1785926"/>
              <a:ext cx="642942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2020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500826" y="1785926"/>
              <a:ext cx="714380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Темп роста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215206" y="1785926"/>
              <a:ext cx="642942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2021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858148" y="1785926"/>
              <a:ext cx="714380" cy="40922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Темп роста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429124" y="2571744"/>
              <a:ext cx="714380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988,3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143504" y="2571744"/>
              <a:ext cx="714380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101,5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857884" y="2571744"/>
              <a:ext cx="714380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1055,3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572264" y="2571744"/>
              <a:ext cx="642942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101,8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7286644" y="3500438"/>
              <a:ext cx="642942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107,8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7858148" y="2571744"/>
              <a:ext cx="714380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102,1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429124" y="3500438"/>
              <a:ext cx="714380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92,2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143504" y="3500438"/>
              <a:ext cx="714380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87,8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857884" y="3500438"/>
              <a:ext cx="714380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111,5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572264" y="3500438"/>
              <a:ext cx="714380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120,9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215206" y="2571744"/>
              <a:ext cx="642942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1130,0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7929586" y="3500438"/>
              <a:ext cx="714380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96,7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4500562" y="4857760"/>
              <a:ext cx="714380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96,4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214942" y="4857760"/>
              <a:ext cx="714380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94,4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929322" y="4857760"/>
              <a:ext cx="714380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96,7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6643702" y="4857760"/>
              <a:ext cx="714380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100,3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358082" y="4857760"/>
              <a:ext cx="642942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99,4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8001024" y="4857760"/>
              <a:ext cx="714380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102,8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714744" y="1785926"/>
              <a:ext cx="714380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Темп  роста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300598"/>
              </p:ext>
            </p:extLst>
          </p:nvPr>
        </p:nvGraphicFramePr>
        <p:xfrm>
          <a:off x="755576" y="908720"/>
          <a:ext cx="7776864" cy="581269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625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400" kern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kumimoji="0" lang="ru-RU" sz="1400" kern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0" lang="ru-RU" sz="1400" kern="1200" dirty="0">
                          <a:solidFill>
                            <a:schemeClr val="tx1"/>
                          </a:solidFill>
                        </a:rPr>
                        <a:t>Плановые бюджетные назначения на 2019 год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>
                          <a:solidFill>
                            <a:schemeClr val="tx1"/>
                          </a:solidFill>
                        </a:rPr>
                        <a:t>Плановые бюджетные назначения на 2020 год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>
                          <a:solidFill>
                            <a:schemeClr val="tx1"/>
                          </a:solidFill>
                        </a:rPr>
                        <a:t>Плановые бюджетные назначения на 2021 год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52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I.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8112,1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7112,9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21521,4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031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6890,6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6914,4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6959,1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522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1221,5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198,5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14562,3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00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  <a:endParaRPr lang="ru-RU" sz="1400" b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Расходы, 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8112,1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7112,9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21521,4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00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III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Дефицит, профицит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0"/>
            <a:ext cx="85689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Прогноз основных характеристик местного бюджета на 2019 год и на плановый период 2020 и 2021 годов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14282" y="1428736"/>
            <a:ext cx="4000528" cy="914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Налог на доходы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  физических лиц: 846,5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1000108"/>
            <a:ext cx="4000528" cy="3385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Доходы бюджета: 8112,1 тыс.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6314" y="1000108"/>
            <a:ext cx="4143404" cy="3385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Расходы бюджета: 8112,1 тыс. руб.</a:t>
            </a:r>
          </a:p>
        </p:txBody>
      </p:sp>
      <p:sp>
        <p:nvSpPr>
          <p:cNvPr id="13316" name="AutoShape 4" descr="Картинки по запросу акциз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97911" y="5750723"/>
            <a:ext cx="4040552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Безвозмездные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поступления: 1121,5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26109" y="2463405"/>
            <a:ext cx="3976874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Налоги на совокупный </a:t>
            </a:r>
          </a:p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расход: 1855,1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4726522"/>
            <a:ext cx="3960503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Иные доходы: 477,4</a:t>
            </a:r>
          </a:p>
        </p:txBody>
      </p:sp>
      <p:pic>
        <p:nvPicPr>
          <p:cNvPr id="13322" name="Picture 10" descr="Картинки по запросу бюдж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626" y="5804301"/>
            <a:ext cx="1029491" cy="750099"/>
          </a:xfrm>
          <a:prstGeom prst="rect">
            <a:avLst/>
          </a:prstGeom>
          <a:noFill/>
        </p:spPr>
      </p:pic>
      <p:pic>
        <p:nvPicPr>
          <p:cNvPr id="13324" name="Picture 12" descr="Картинки по запросу нало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849" y="4762253"/>
            <a:ext cx="1049043" cy="785794"/>
          </a:xfrm>
          <a:prstGeom prst="rect">
            <a:avLst/>
          </a:prstGeom>
          <a:noFill/>
        </p:spPr>
      </p:pic>
      <p:pic>
        <p:nvPicPr>
          <p:cNvPr id="13326" name="Picture 14" descr="Картинки по запросу доход"/>
          <p:cNvPicPr>
            <a:picLocks noChangeAspect="1" noChangeArrowheads="1"/>
          </p:cNvPicPr>
          <p:nvPr/>
        </p:nvPicPr>
        <p:blipFill>
          <a:blip r:embed="rId4" cstate="print"/>
          <a:srcRect l="14063" t="3750" r="13749" b="4999"/>
          <a:stretch>
            <a:fillRect/>
          </a:stretch>
        </p:blipFill>
        <p:spPr bwMode="auto">
          <a:xfrm>
            <a:off x="323528" y="2590401"/>
            <a:ext cx="975589" cy="658492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4786312" y="4740138"/>
            <a:ext cx="4170021" cy="8237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Социальная политика: 63,5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02455" y="3523726"/>
            <a:ext cx="4000528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   Налоги на имущество: 3711,6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812929" y="2463405"/>
            <a:ext cx="4143404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Жилищно-коммунальное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       хозяйство: 186,1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786314" y="1439850"/>
            <a:ext cx="4143404" cy="914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Национальная экономика : 10,0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786313" y="3537339"/>
            <a:ext cx="4170020" cy="8436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Культура: 3042,2</a:t>
            </a:r>
          </a:p>
        </p:txBody>
      </p:sp>
      <p:sp>
        <p:nvSpPr>
          <p:cNvPr id="13328" name="AutoShape 16" descr="Картинки по запросу социальная поли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30" name="AutoShape 18" descr="Картинки по запросу социальная поли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31" name="Picture 19" descr="C:\Documents and Settings\sekretar1\Рабочий стол\sz_logo.jpg"/>
          <p:cNvPicPr>
            <a:picLocks noChangeAspect="1" noChangeArrowheads="1"/>
          </p:cNvPicPr>
          <p:nvPr/>
        </p:nvPicPr>
        <p:blipFill>
          <a:blip r:embed="rId5" cstate="print"/>
          <a:srcRect l="21627" r="20337"/>
          <a:stretch>
            <a:fillRect/>
          </a:stretch>
        </p:blipFill>
        <p:spPr bwMode="auto">
          <a:xfrm>
            <a:off x="4985319" y="4816044"/>
            <a:ext cx="530681" cy="571503"/>
          </a:xfrm>
          <a:prstGeom prst="rect">
            <a:avLst/>
          </a:prstGeom>
          <a:noFill/>
        </p:spPr>
      </p:pic>
      <p:pic>
        <p:nvPicPr>
          <p:cNvPr id="13320" name="Picture 8" descr="Картинки по запросу налоговая декларац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500174"/>
            <a:ext cx="1030747" cy="843112"/>
          </a:xfrm>
          <a:prstGeom prst="rect">
            <a:avLst/>
          </a:prstGeom>
          <a:noFill/>
        </p:spPr>
      </p:pic>
      <p:pic>
        <p:nvPicPr>
          <p:cNvPr id="13335" name="Picture 23" descr="C:\Documents and Settings\sekretar1\Рабочий стол\14374842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89" y="2551378"/>
            <a:ext cx="642942" cy="651906"/>
          </a:xfrm>
          <a:prstGeom prst="rect">
            <a:avLst/>
          </a:prstGeom>
          <a:noFill/>
        </p:spPr>
      </p:pic>
      <p:pic>
        <p:nvPicPr>
          <p:cNvPr id="13337" name="Picture 25" descr="Картинки по запросу Сельское хозяйство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2574" y="1564378"/>
            <a:ext cx="865806" cy="697811"/>
          </a:xfrm>
          <a:prstGeom prst="rect">
            <a:avLst/>
          </a:prstGeom>
          <a:noFill/>
        </p:spPr>
      </p:pic>
      <p:pic>
        <p:nvPicPr>
          <p:cNvPr id="13340" name="Picture 28" descr="C:\Documents and Settings\sekretar1\Рабочий стол\kultur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12929" y="3735320"/>
            <a:ext cx="915920" cy="502923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428596" y="357166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2019 год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786312" y="5784197"/>
            <a:ext cx="4143404" cy="8237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Иные расходы: 4996,4</a:t>
            </a:r>
          </a:p>
        </p:txBody>
      </p:sp>
      <p:pic>
        <p:nvPicPr>
          <p:cNvPr id="20482" name="Picture 2" descr="Картинки по запросу расходы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29189" y="5929081"/>
            <a:ext cx="1000039" cy="500042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4157E3-5CFA-459E-859F-83A1885F6C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238" y="3666200"/>
            <a:ext cx="984614" cy="7147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785794"/>
            <a:ext cx="83582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бюджета Камышевского сельского поселения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Зимовниковского района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83548773"/>
              </p:ext>
            </p:extLst>
          </p:nvPr>
        </p:nvGraphicFramePr>
        <p:xfrm>
          <a:off x="214282" y="1522280"/>
          <a:ext cx="8572527" cy="5335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428604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Крупнейшие налогоплательщики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Камышевского сельского поселения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1379156"/>
            <a:ext cx="3143272" cy="1380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«Целинный»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2996952"/>
            <a:ext cx="3143272" cy="14617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«ПКЗ Зимовниковский»</a:t>
            </a:r>
          </a:p>
        </p:txBody>
      </p:sp>
      <p:pic>
        <p:nvPicPr>
          <p:cNvPr id="1026" name="Picture 2" descr="C:\Documents and Settings\sekretar1\Рабочий стол\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2214578" cy="1402190"/>
          </a:xfrm>
          <a:prstGeom prst="rect">
            <a:avLst/>
          </a:prstGeom>
          <a:noFill/>
        </p:spPr>
      </p:pic>
      <p:pic>
        <p:nvPicPr>
          <p:cNvPr id="1027" name="Picture 3" descr="C:\Documents and Settings\sekretar1\Рабочий стол\nebo-pole-uborka-kombay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3" y="1378747"/>
            <a:ext cx="2214577" cy="1380741"/>
          </a:xfrm>
          <a:prstGeom prst="rect">
            <a:avLst/>
          </a:prstGeom>
          <a:noFill/>
        </p:spPr>
      </p:pic>
      <p:pic>
        <p:nvPicPr>
          <p:cNvPr id="1028" name="Picture 4" descr="C:\Documents and Settings\sekretar1\Рабочий стол\zerno-skl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2" y="2996952"/>
            <a:ext cx="2214577" cy="1461768"/>
          </a:xfrm>
          <a:prstGeom prst="rect">
            <a:avLst/>
          </a:prstGeom>
          <a:noFill/>
        </p:spPr>
      </p:pic>
      <p:pic>
        <p:nvPicPr>
          <p:cNvPr id="1030" name="Picture 6" descr="C:\Documents and Settings\sekretar1\Рабочий стол\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786322"/>
            <a:ext cx="2808312" cy="1564461"/>
          </a:xfrm>
          <a:prstGeom prst="rect">
            <a:avLst/>
          </a:prstGeom>
          <a:noFill/>
        </p:spPr>
      </p:pic>
      <p:pic>
        <p:nvPicPr>
          <p:cNvPr id="1031" name="Picture 7" descr="C:\Documents and Settings\sekretar1\Рабочий стол\bf52e93b921124cf5479d55f9bde71f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3" y="2996952"/>
            <a:ext cx="2214578" cy="1461768"/>
          </a:xfrm>
          <a:prstGeom prst="rect">
            <a:avLst/>
          </a:prstGeom>
          <a:noFill/>
        </p:spPr>
      </p:pic>
      <p:pic>
        <p:nvPicPr>
          <p:cNvPr id="1032" name="Picture 8" descr="C:\Documents and Settings\sekretar1\Рабочий стол\hay-933009_960_7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2" y="4786322"/>
            <a:ext cx="2214577" cy="1564461"/>
          </a:xfrm>
          <a:prstGeom prst="rect">
            <a:avLst/>
          </a:prstGeom>
          <a:noFill/>
        </p:spPr>
      </p:pic>
      <p:pic>
        <p:nvPicPr>
          <p:cNvPr id="1035" name="Picture 11" descr="Картинки по запросу комбайнёр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786322"/>
            <a:ext cx="2214578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3399</TotalTime>
  <Words>969</Words>
  <Application>Microsoft Office PowerPoint</Application>
  <PresentationFormat>Экран (4:3)</PresentationFormat>
  <Paragraphs>281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435</cp:revision>
  <cp:lastPrinted>2019-01-16T05:22:29Z</cp:lastPrinted>
  <dcterms:modified xsi:type="dcterms:W3CDTF">2019-01-21T11:52:12Z</dcterms:modified>
</cp:coreProperties>
</file>