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3"/>
  </p:notesMasterIdLst>
  <p:sldIdLst>
    <p:sldId id="308" r:id="rId2"/>
    <p:sldId id="256" r:id="rId3"/>
    <p:sldId id="258" r:id="rId4"/>
    <p:sldId id="260" r:id="rId5"/>
    <p:sldId id="261" r:id="rId6"/>
    <p:sldId id="262" r:id="rId7"/>
    <p:sldId id="264" r:id="rId8"/>
    <p:sldId id="265" r:id="rId9"/>
    <p:sldId id="269" r:id="rId10"/>
    <p:sldId id="267" r:id="rId11"/>
    <p:sldId id="268" r:id="rId12"/>
    <p:sldId id="270" r:id="rId13"/>
    <p:sldId id="271" r:id="rId14"/>
    <p:sldId id="273" r:id="rId15"/>
    <p:sldId id="277" r:id="rId16"/>
    <p:sldId id="282" r:id="rId17"/>
    <p:sldId id="283" r:id="rId18"/>
    <p:sldId id="285" r:id="rId19"/>
    <p:sldId id="288" r:id="rId20"/>
    <p:sldId id="294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8E1"/>
    <a:srgbClr val="21EB43"/>
    <a:srgbClr val="D60093"/>
    <a:srgbClr val="891753"/>
    <a:srgbClr val="00FFCC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709" autoAdjust="0"/>
  </p:normalViewPr>
  <p:slideViewPr>
    <p:cSldViewPr>
      <p:cViewPr varScale="1">
        <p:scale>
          <a:sx n="99" d="100"/>
          <a:sy n="99" d="100"/>
        </p:scale>
        <p:origin x="42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74887731349068E-2"/>
          <c:y val="0.11302687762975899"/>
          <c:w val="0.92982505256675885"/>
          <c:h val="0.70001791598925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1104,6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E2-45E2-BE79-F24F2FDAB5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1559,7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E2-45E2-BE79-F24F2FDAB5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1064,9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E2-45E2-BE79-F24F2FDA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6890.6</c:v>
                </c:pt>
                <c:pt idx="1">
                  <c:v>6914.4</c:v>
                </c:pt>
                <c:pt idx="2">
                  <c:v>6959.1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A-4C64-B583-B6DAF40237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FFCC"/>
            </a:solidFill>
          </c:spPr>
          <c:invertIfNegative val="0"/>
          <c:dLbls>
            <c:dLbl>
              <c:idx val="1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FB306CCC-BCEE-4E77-A4D0-905AB4502A97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E2-45E2-BE79-F24F2FDAB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1277.5</c:v>
                </c:pt>
                <c:pt idx="1">
                  <c:v>209.4</c:v>
                </c:pt>
                <c:pt idx="2">
                  <c:v>14777.9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A-4C64-B583-B6DAF40237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2978176"/>
        <c:axId val="132979712"/>
      </c:barChart>
      <c:catAx>
        <c:axId val="13297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2979712"/>
        <c:crosses val="autoZero"/>
        <c:auto val="1"/>
        <c:lblAlgn val="ctr"/>
        <c:lblOffset val="100"/>
        <c:noMultiLvlLbl val="0"/>
      </c:catAx>
      <c:valAx>
        <c:axId val="13297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0000">
            <a:noFill/>
          </a:ln>
        </c:spPr>
        <c:crossAx val="132978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Структура налоговых и неналоговых доходов местного бюджета в 2019 году, тыс. руб.</a:t>
            </a:r>
          </a:p>
        </c:rich>
      </c:tx>
      <c:layout>
        <c:manualLayout>
          <c:xMode val="edge"/>
          <c:yMode val="edge"/>
          <c:x val="0.1474691340743022"/>
          <c:y val="5.440620661602080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1E-2"/>
                  <c:y val="-2.7155262564165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846.5</c:v>
                </c:pt>
                <c:pt idx="1">
                  <c:v>1855.1</c:v>
                </c:pt>
                <c:pt idx="2">
                  <c:v>3711.6</c:v>
                </c:pt>
                <c:pt idx="3">
                  <c:v>16.7</c:v>
                </c:pt>
                <c:pt idx="4">
                  <c:v>460.7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12752684786648E-2"/>
          <c:y val="3.0163889433264476E-2"/>
          <c:w val="0.72195586113965571"/>
          <c:h val="0.878071750792965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726784"/>
        <c:axId val="134728320"/>
        <c:axId val="132625728"/>
      </c:bar3DChart>
      <c:catAx>
        <c:axId val="13472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728320"/>
        <c:crosses val="autoZero"/>
        <c:auto val="1"/>
        <c:lblAlgn val="ctr"/>
        <c:lblOffset val="100"/>
        <c:noMultiLvlLbl val="0"/>
      </c:catAx>
      <c:valAx>
        <c:axId val="13472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726784"/>
        <c:crosses val="autoZero"/>
        <c:crossBetween val="between"/>
      </c:valAx>
      <c:serAx>
        <c:axId val="13262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7283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74259876384843E-2"/>
          <c:y val="3.7426421828755226E-2"/>
          <c:w val="0.83929937641673924"/>
          <c:h val="0.84956719417706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532736"/>
        <c:axId val="140538624"/>
        <c:axId val="132734976"/>
      </c:bar3DChart>
      <c:catAx>
        <c:axId val="1405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538624"/>
        <c:crosses val="autoZero"/>
        <c:auto val="1"/>
        <c:lblAlgn val="ctr"/>
        <c:lblOffset val="100"/>
        <c:noMultiLvlLbl val="0"/>
      </c:catAx>
      <c:valAx>
        <c:axId val="14053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532736"/>
        <c:crosses val="autoZero"/>
        <c:crossBetween val="between"/>
      </c:valAx>
      <c:serAx>
        <c:axId val="132734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05386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3711.6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D-4B3F-B89D-621FD65730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3728.1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D-4B3F-B89D-621FD65730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3744.7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0D-4B3F-B89D-621FD65730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998912"/>
        <c:axId val="141025280"/>
        <c:axId val="132768192"/>
      </c:bar3DChart>
      <c:catAx>
        <c:axId val="14099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025280"/>
        <c:crosses val="autoZero"/>
        <c:auto val="1"/>
        <c:lblAlgn val="ctr"/>
        <c:lblOffset val="100"/>
        <c:noMultiLvlLbl val="0"/>
      </c:catAx>
      <c:valAx>
        <c:axId val="14102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998912"/>
        <c:crosses val="autoZero"/>
        <c:crossBetween val="between"/>
      </c:valAx>
      <c:serAx>
        <c:axId val="13276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10252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4615.7</c:v>
                </c:pt>
                <c:pt idx="1">
                  <c:v>4669.5</c:v>
                </c:pt>
                <c:pt idx="2">
                  <c:v>4649.2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4946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A9-4229-8029-944EF37B9AED}"/>
                </c:ext>
              </c:extLst>
            </c:dLbl>
            <c:dLbl>
              <c:idx val="1"/>
              <c:layout>
                <c:manualLayout>
                  <c:x val="1.4950720306868923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9-4229-8029-944EF37B9AED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A9-4229-8029-944EF37B9AED}"/>
                </c:ext>
              </c:extLst>
            </c:dLbl>
            <c:dLbl>
              <c:idx val="3"/>
              <c:layout>
                <c:manualLayout>
                  <c:x val="1.4950720306868927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208.2</c:v>
                </c:pt>
                <c:pt idx="1">
                  <c:v>209.2</c:v>
                </c:pt>
                <c:pt idx="2">
                  <c:v>215.6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8925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A9-4229-8029-944EF37B9AED}"/>
                </c:ext>
              </c:extLst>
            </c:dLbl>
            <c:dLbl>
              <c:idx val="3"/>
              <c:layout>
                <c:manualLayout>
                  <c:x val="-4.4852160920607065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206</c:v>
                </c:pt>
                <c:pt idx="1">
                  <c:v>193.4</c:v>
                </c:pt>
                <c:pt idx="2">
                  <c:v>201.1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A9-4229-8029-944EF37B9AED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9-4229-8029-944EF37B9AED}"/>
                </c:ext>
              </c:extLst>
            </c:dLbl>
            <c:dLbl>
              <c:idx val="2"/>
              <c:layout>
                <c:manualLayout>
                  <c:x val="4.1862016859233415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A9-4229-8029-944EF37B9AED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3006.2</c:v>
                </c:pt>
                <c:pt idx="1">
                  <c:v>1970.8</c:v>
                </c:pt>
                <c:pt idx="2">
                  <c:v>16587.599999999999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63.5</c:v>
                </c:pt>
                <c:pt idx="1">
                  <c:v>65.900000000000006</c:v>
                </c:pt>
                <c:pt idx="2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17-4ACD-A056-4A6DD40F51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spPr>
            <a:solidFill>
              <a:srgbClr val="89175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6224521677015E-2"/>
                  <c:y val="-7.619024764830101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A9-4229-8029-944EF37B9AED}"/>
                </c:ext>
              </c:extLst>
            </c:dLbl>
            <c:dLbl>
              <c:idx val="1"/>
              <c:layout>
                <c:manualLayout>
                  <c:x val="1.6445792337555727E-2"/>
                  <c:y val="-9.31214137923680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A9-4229-8029-944EF37B9AED}"/>
                </c:ext>
              </c:extLst>
            </c:dLbl>
            <c:dLbl>
              <c:idx val="2"/>
              <c:layout>
                <c:manualLayout>
                  <c:x val="1.7940864368242711E-2"/>
                  <c:y val="-7.6190247648300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A9-4229-8029-944EF37B9AED}"/>
                </c:ext>
              </c:extLst>
            </c:dLbl>
            <c:dLbl>
              <c:idx val="3"/>
              <c:layout>
                <c:manualLayout>
                  <c:x val="2.0931008429616666E-2"/>
                  <c:y val="-9.523780956037676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A9-4229-8029-944EF37B9A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43.5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17-4ACD-A056-4A6DD40F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34577152"/>
        <c:axId val="134603520"/>
        <c:axId val="0"/>
      </c:bar3DChart>
      <c:catAx>
        <c:axId val="134577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4603520"/>
        <c:crosses val="autoZero"/>
        <c:auto val="1"/>
        <c:lblAlgn val="ctr"/>
        <c:lblOffset val="100"/>
        <c:noMultiLvlLbl val="0"/>
      </c:catAx>
      <c:valAx>
        <c:axId val="1346035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34577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86259379193646"/>
          <c:w val="0.99974288246987808"/>
          <c:h val="0.1455747347522974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6091691783208"/>
          <c:y val="4.5617831294705202E-2"/>
          <c:w val="0.86253945747617156"/>
          <c:h val="0.873462107843613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4615.7</c:v>
                </c:pt>
                <c:pt idx="1">
                  <c:v>4669.5</c:v>
                </c:pt>
                <c:pt idx="2">
                  <c:v>4649.2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3A3-8C88-A16DE66D16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208.2</c:v>
                </c:pt>
                <c:pt idx="1">
                  <c:v>209.2</c:v>
                </c:pt>
                <c:pt idx="2">
                  <c:v>215.6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1-43A3-8C88-A16DE66D16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1-43A3-8C88-A16DE66D161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206</c:v>
                </c:pt>
                <c:pt idx="1">
                  <c:v>193.4</c:v>
                </c:pt>
                <c:pt idx="2">
                  <c:v>201.1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1-43A3-8C88-A16DE66D161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81-43A3-8C88-A16DE66D161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3006.2</c:v>
                </c:pt>
                <c:pt idx="1">
                  <c:v>1970.8</c:v>
                </c:pt>
                <c:pt idx="2">
                  <c:v>16587.599999999999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5-45CC-81A0-128439DEE83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63.5</c:v>
                </c:pt>
                <c:pt idx="1">
                  <c:v>65.900000000000006</c:v>
                </c:pt>
                <c:pt idx="2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05-45CC-81A0-128439DEE83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43.5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05-45CC-81A0-128439DEE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02976"/>
        <c:axId val="139985280"/>
      </c:barChart>
      <c:catAx>
        <c:axId val="14030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39985280"/>
        <c:crosses val="autoZero"/>
        <c:auto val="0"/>
        <c:lblAlgn val="ctr"/>
        <c:lblOffset val="100"/>
        <c:noMultiLvlLbl val="0"/>
      </c:catAx>
      <c:valAx>
        <c:axId val="13998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3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841587569192584"/>
          <c:y val="0.12736544802327515"/>
          <c:w val="0.86386503865855491"/>
          <c:h val="0.76817604894164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1970,8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32-4EE2-A201-E3CBDA0014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16587,6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32-4EE2-A201-E3CBDA001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3006.2</c:v>
                </c:pt>
                <c:pt idx="1">
                  <c:v>1970.8</c:v>
                </c:pt>
                <c:pt idx="2">
                  <c:v>16587.599999999999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33312"/>
        <c:axId val="93534848"/>
      </c:barChart>
      <c:catAx>
        <c:axId val="935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534848"/>
        <c:crosses val="autoZero"/>
        <c:auto val="1"/>
        <c:lblAlgn val="ctr"/>
        <c:lblOffset val="100"/>
        <c:noMultiLvlLbl val="0"/>
      </c:catAx>
      <c:valAx>
        <c:axId val="935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53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0.00877</cdr:x>
      <cdr:y>0</cdr:y>
    </cdr:from>
    <cdr:to>
      <cdr:x>0.17544</cdr:x>
      <cdr:y>0.08169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535801" y="-464364"/>
          <a:ext cx="428615" cy="1357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</a:t>
          </a:r>
          <a:r>
            <a: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0.08169</cdr:y>
    </cdr:from>
    <cdr:to>
      <cdr:x>0.08772</cdr:x>
      <cdr:y>0.5174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28628"/>
          <a:ext cx="714380" cy="228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1400</a:t>
          </a: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1300</a:t>
          </a: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1100</a:t>
          </a:r>
        </a:p>
      </cdr:txBody>
    </cdr:sp>
  </cdr:relSizeAnchor>
  <cdr:relSizeAnchor xmlns:cdr="http://schemas.openxmlformats.org/drawingml/2006/chartDrawing">
    <cdr:from>
      <cdr:x>0.07018</cdr:x>
      <cdr:y>0.10893</cdr:y>
    </cdr:from>
    <cdr:to>
      <cdr:x>0.07018</cdr:x>
      <cdr:y>0.80333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-1250165" y="2393172"/>
          <a:ext cx="3643338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0.07018</cdr:x>
      <cdr:y>0.80333</cdr:y>
    </cdr:from>
    <cdr:to>
      <cdr:x>0.98246</cdr:x>
      <cdr:y>0.80333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>
          <a:off x="4286278" y="500067"/>
          <a:ext cx="2" cy="74295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0.0177</cdr:x>
      <cdr:y>0.1194</cdr:y>
    </cdr:from>
    <cdr:to>
      <cdr:x>0.18436</cdr:x>
      <cdr:y>0.20289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571504"/>
          <a:ext cx="1345361" cy="39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</a:rPr>
            <a:t>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0.10092</cdr:x>
      <cdr:y>0.07143</cdr:y>
    </cdr:from>
    <cdr:to>
      <cdr:x>0.10933</cdr:x>
      <cdr:y>0.13095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714380" y="571504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0.17661</cdr:x>
      <cdr:y>0.07143</cdr:y>
    </cdr:from>
    <cdr:to>
      <cdr:x>0.18502</cdr:x>
      <cdr:y>0.14286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1321603" y="607223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0.18502</cdr:x>
      <cdr:y>0.07143</cdr:y>
    </cdr:from>
    <cdr:to>
      <cdr:x>0.21866</cdr:x>
      <cdr:y>0.13095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1535917" y="46434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0.29434</cdr:x>
      <cdr:y>0.26191</cdr:y>
    </cdr:from>
    <cdr:to>
      <cdr:x>0.30275</cdr:x>
      <cdr:y>0.33333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>
          <a:off x="2321735" y="1750231"/>
          <a:ext cx="428628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0.31116</cdr:x>
      <cdr:y>0.25</cdr:y>
    </cdr:from>
    <cdr:to>
      <cdr:x>0.3448</cdr:x>
      <cdr:y>0.30953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 flipH="1" flipV="1">
          <a:off x="2607487" y="1535917"/>
          <a:ext cx="357190" cy="28575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0.27381</cdr:y>
    </cdr:from>
    <cdr:to>
      <cdr:x>0.10092</cdr:x>
      <cdr:y>0.33333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rot="5400000" flipH="1" flipV="1">
          <a:off x="642942" y="1785950"/>
          <a:ext cx="357190" cy="714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0.09251</cdr:x>
      <cdr:y>0.44048</cdr:y>
    </cdr:from>
    <cdr:to>
      <cdr:x>0.10092</cdr:x>
      <cdr:y>0.5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642955" y="2786069"/>
          <a:ext cx="357166" cy="7143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0.28593</cdr:x>
      <cdr:y>0.44048</cdr:y>
    </cdr:from>
    <cdr:to>
      <cdr:x>0.31116</cdr:x>
      <cdr:y>0.50001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2357438" y="2714661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0.10092</cdr:x>
      <cdr:y>0.63095</cdr:y>
    </cdr:from>
    <cdr:to>
      <cdr:x>0.10092</cdr:x>
      <cdr:y>0.70238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5400000" flipH="1" flipV="1">
          <a:off x="642944" y="4000528"/>
          <a:ext cx="4286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0.1682</cdr:x>
      <cdr:y>0.64286</cdr:y>
    </cdr:from>
    <cdr:to>
      <cdr:x>0.19343</cdr:x>
      <cdr:y>0.70239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rot="5400000" flipH="1" flipV="1">
          <a:off x="1357305" y="3929108"/>
          <a:ext cx="357226" cy="21431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9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0.03166</cdr:x>
      <cdr:y>0.89964</cdr:y>
    </cdr:from>
    <cdr:to>
      <cdr:x>0.20581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3872903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 на 2019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2019-2021 гг.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39643928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31554816"/>
              </p:ext>
            </p:extLst>
          </p:nvPr>
        </p:nvGraphicFramePr>
        <p:xfrm>
          <a:off x="467544" y="1196752"/>
          <a:ext cx="8424936" cy="501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571480"/>
            <a:ext cx="85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</a:t>
            </a:r>
            <a:r>
              <a:rPr lang="ru-RU" b="1" dirty="0"/>
              <a:t>поступлений</a:t>
            </a:r>
            <a:r>
              <a:rPr lang="ru-RU" dirty="0"/>
              <a:t> налога на доходы </a:t>
            </a:r>
            <a:r>
              <a:rPr lang="ru-RU" sz="2000" dirty="0"/>
              <a:t>физических</a:t>
            </a:r>
            <a:r>
              <a:rPr lang="ru-RU" dirty="0"/>
              <a:t> лиц в местный бюджет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6729147"/>
              </p:ext>
            </p:extLst>
          </p:nvPr>
        </p:nvGraphicFramePr>
        <p:xfrm>
          <a:off x="214282" y="1268760"/>
          <a:ext cx="8715436" cy="536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642918"/>
            <a:ext cx="8072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480"/>
            <a:ext cx="89644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Динамика поступлений в местный бюджет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налогов на имущество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5458242"/>
              </p:ext>
            </p:extLst>
          </p:nvPr>
        </p:nvGraphicFramePr>
        <p:xfrm>
          <a:off x="179512" y="11247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0621403"/>
              </p:ext>
            </p:extLst>
          </p:nvPr>
        </p:nvGraphicFramePr>
        <p:xfrm>
          <a:off x="857224" y="1052736"/>
          <a:ext cx="80010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428736"/>
            <a:ext cx="10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28868"/>
            <a:ext cx="10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00438"/>
            <a:ext cx="109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00570"/>
            <a:ext cx="11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57166"/>
            <a:ext cx="83292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</a:t>
            </a:r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классификации</a:t>
            </a:r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6500834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*ожидаемое исполнение расходов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455735"/>
            <a:ext cx="8034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</a:t>
            </a:r>
          </a:p>
          <a:p>
            <a:pPr algn="ctr"/>
            <a:r>
              <a:rPr lang="ru-RU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2019-2021 годах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5259" y="1409187"/>
            <a:ext cx="3785804" cy="2906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5260" y="1773719"/>
            <a:ext cx="3785804" cy="324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4615,7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/ 2020 г. –4669,5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4649,2 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5259" y="2122129"/>
            <a:ext cx="3785804" cy="3228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5259" y="2504271"/>
            <a:ext cx="3785804" cy="313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208,2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209,2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215,6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15259" y="2851442"/>
            <a:ext cx="3785804" cy="291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15258" y="3187019"/>
            <a:ext cx="3785805" cy="286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10,0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0,0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0,0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15258" y="3488892"/>
            <a:ext cx="3785805" cy="2950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15257" y="3807555"/>
            <a:ext cx="3785806" cy="328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206,0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193,4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201,1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15257" y="4151291"/>
            <a:ext cx="3785806" cy="328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5257" y="4522912"/>
            <a:ext cx="3785806" cy="291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3006,2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1970,8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16587,6 </a:t>
            </a:r>
            <a:r>
              <a:rPr lang="ru-RU" sz="1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19737258"/>
              </p:ext>
            </p:extLst>
          </p:nvPr>
        </p:nvGraphicFramePr>
        <p:xfrm>
          <a:off x="92159" y="1973524"/>
          <a:ext cx="4357686" cy="491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0" y="1714488"/>
            <a:ext cx="1178055" cy="259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4348" y="655022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г.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0232" y="655022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г.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4678" y="655022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г.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828864D-CC71-4D8E-BAC9-E00637F9CEE0}"/>
              </a:ext>
            </a:extLst>
          </p:cNvPr>
          <p:cNvSpPr/>
          <p:nvPr/>
        </p:nvSpPr>
        <p:spPr>
          <a:xfrm>
            <a:off x="5115257" y="5423587"/>
            <a:ext cx="3785805" cy="235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Социальная политика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4B65D46-25FA-47C3-A8C6-FFC7B6A968EF}"/>
              </a:ext>
            </a:extLst>
          </p:cNvPr>
          <p:cNvSpPr/>
          <p:nvPr/>
        </p:nvSpPr>
        <p:spPr>
          <a:xfrm>
            <a:off x="5133488" y="5718055"/>
            <a:ext cx="3767574" cy="34706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63,5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65,9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68,5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BAD375C-D132-433C-8F39-C93E909E8C5D}"/>
              </a:ext>
            </a:extLst>
          </p:cNvPr>
          <p:cNvSpPr/>
          <p:nvPr/>
        </p:nvSpPr>
        <p:spPr>
          <a:xfrm>
            <a:off x="5115258" y="4823310"/>
            <a:ext cx="3809342" cy="249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4A1BD5F-226F-412D-877C-9B4D7ABD5176}"/>
              </a:ext>
            </a:extLst>
          </p:cNvPr>
          <p:cNvSpPr/>
          <p:nvPr/>
        </p:nvSpPr>
        <p:spPr>
          <a:xfrm>
            <a:off x="5115257" y="5106238"/>
            <a:ext cx="3785805" cy="29133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15,0 тыс. руб. /2020 г. – 15,0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– 15,0 тыс. руб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6772F5C-AEF3-4BE7-9177-B0E6F6324329}"/>
              </a:ext>
            </a:extLst>
          </p:cNvPr>
          <p:cNvSpPr/>
          <p:nvPr/>
        </p:nvSpPr>
        <p:spPr>
          <a:xfrm>
            <a:off x="5133487" y="6076486"/>
            <a:ext cx="3767575" cy="473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B444381-1836-4322-BF93-364473C7AD75}"/>
              </a:ext>
            </a:extLst>
          </p:cNvPr>
          <p:cNvSpPr/>
          <p:nvPr/>
        </p:nvSpPr>
        <p:spPr>
          <a:xfrm>
            <a:off x="5133486" y="6561591"/>
            <a:ext cx="3767575" cy="296409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– 43,5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2020 г. – 0,0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 г.- 0,0 </a:t>
            </a:r>
            <a:r>
              <a:rPr lang="ru-RU" sz="1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0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101" y="452399"/>
            <a:ext cx="548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37841332"/>
              </p:ext>
            </p:extLst>
          </p:nvPr>
        </p:nvGraphicFramePr>
        <p:xfrm>
          <a:off x="467544" y="1700809"/>
          <a:ext cx="822655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3126788" cy="13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73444"/>
              </p:ext>
            </p:extLst>
          </p:nvPr>
        </p:nvGraphicFramePr>
        <p:xfrm>
          <a:off x="395536" y="1654221"/>
          <a:ext cx="8352927" cy="425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874">
                  <a:extLst>
                    <a:ext uri="{9D8B030D-6E8A-4147-A177-3AD203B41FA5}">
                      <a16:colId xmlns:a16="http://schemas.microsoft.com/office/drawing/2014/main" val="415339178"/>
                    </a:ext>
                  </a:extLst>
                </a:gridCol>
                <a:gridCol w="1024415">
                  <a:extLst>
                    <a:ext uri="{9D8B030D-6E8A-4147-A177-3AD203B41FA5}">
                      <a16:colId xmlns:a16="http://schemas.microsoft.com/office/drawing/2014/main" val="1688107405"/>
                    </a:ext>
                  </a:extLst>
                </a:gridCol>
                <a:gridCol w="1216859">
                  <a:extLst>
                    <a:ext uri="{9D8B030D-6E8A-4147-A177-3AD203B41FA5}">
                      <a16:colId xmlns:a16="http://schemas.microsoft.com/office/drawing/2014/main" val="1795760550"/>
                    </a:ext>
                  </a:extLst>
                </a:gridCol>
                <a:gridCol w="1304779">
                  <a:extLst>
                    <a:ext uri="{9D8B030D-6E8A-4147-A177-3AD203B41FA5}">
                      <a16:colId xmlns:a16="http://schemas.microsoft.com/office/drawing/2014/main" val="1767566696"/>
                    </a:ext>
                  </a:extLst>
                </a:gridCol>
              </a:tblGrid>
              <a:tr h="39090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836922"/>
                  </a:ext>
                </a:extLst>
              </a:tr>
              <a:tr h="74922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выполнения муниципального задания СДК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1976,2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1970,8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1291,3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8540"/>
                  </a:ext>
                </a:extLst>
              </a:tr>
              <a:tr h="10749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повышение заработной платы работникам муниципальных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74261"/>
                  </a:ext>
                </a:extLst>
              </a:tr>
              <a:tr h="74922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капитальный ремонт объектов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15296,3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66604"/>
                  </a:ext>
                </a:extLst>
              </a:tr>
              <a:tr h="1289324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3006,2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1970,8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16587,6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6031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9841" y="392336"/>
            <a:ext cx="81486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«Культуру и кинематограф»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8904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285784" y="571480"/>
            <a:ext cx="8929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50720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95,9 %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9" y="1500174"/>
            <a:ext cx="3000333" cy="387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57187" y="571481"/>
            <a:ext cx="8429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285862" y="1700199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248754" y="182280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484" y="2643182"/>
            <a:ext cx="2400380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7832,3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1084539" y="210024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95,9 %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755576" y="3857617"/>
            <a:ext cx="1887598" cy="1143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335,8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097459" y="2165703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92,9 %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3643330" y="2714607"/>
            <a:ext cx="2368830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6614,1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143362" y="3857617"/>
            <a:ext cx="1785936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509,7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285875" y="5143500"/>
            <a:ext cx="7429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285875" y="6143625"/>
            <a:ext cx="742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непрограммные расходы бюджета Камышевского сельского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7008862" y="2219923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96,8 %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588224" y="2714607"/>
            <a:ext cx="2198588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21045,8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3" y="3857617"/>
            <a:ext cx="1785921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691,2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7929618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2019 год и плановый период 2020 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Камышевского сельского поселения на 2019-2021 годы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Администрации Камышевского сельского поселения от 29.08.2018 № 32)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на 2019-2021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 от 01.11.2018 №106)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Камышевского сельского поселения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«Об областном бюджете на 2019 год и плановый период 2020 и 2021 годов)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3" y="357166"/>
            <a:ext cx="778671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7F8108-D2C5-4B6E-AFA8-9646CB55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-387424"/>
            <a:ext cx="10117124" cy="7128792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F5F0A3A-21E5-4389-91BE-48655D3A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305800" cy="237626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14291"/>
            <a:ext cx="8001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  на 2019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2020 и 2021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Стабильность налоговых и неналоговых условий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Проведение взвешенной долговой политики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429000"/>
            <a:ext cx="1684315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78579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8"/>
            <a:ext cx="2714644" cy="7704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8"/>
            <a:ext cx="1428760" cy="770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8"/>
            <a:ext cx="1285884" cy="770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2018оценка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8"/>
            <a:ext cx="2643206" cy="3571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2143116"/>
            <a:ext cx="85725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2143116"/>
            <a:ext cx="85725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2786057"/>
            <a:ext cx="1214446" cy="10029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2,115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4143380"/>
            <a:ext cx="114300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5357826"/>
            <a:ext cx="114300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2786058"/>
            <a:ext cx="1285884" cy="10029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2,116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4143380"/>
            <a:ext cx="121444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5357826"/>
            <a:ext cx="121444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86057"/>
            <a:ext cx="857256" cy="10001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2,111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86057"/>
            <a:ext cx="785818" cy="10001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2,109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86056"/>
            <a:ext cx="785818" cy="100013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2,107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85725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3" y="5357826"/>
            <a:ext cx="823897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93717" y="5357826"/>
            <a:ext cx="785819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143380"/>
            <a:ext cx="85725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143380"/>
            <a:ext cx="78581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143380"/>
            <a:ext cx="785818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4062562"/>
            <a:ext cx="785818" cy="631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105,0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775895"/>
            <a:ext cx="857256" cy="653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94,6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8"/>
            <a:ext cx="9144000" cy="5500702"/>
            <a:chOff x="357158" y="1357298"/>
            <a:chExt cx="8358246" cy="43577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785926"/>
              <a:ext cx="1857388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Совокупный объём отпускаемых товаров, работ и услуг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2017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785926"/>
              <a:ext cx="785818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2018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847,3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126,7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92,7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571744"/>
              <a:ext cx="785818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927,7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105,2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82,9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857760"/>
              <a:ext cx="785818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102,1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092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988,3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101,5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1055,3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72264" y="2571744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101,8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86644" y="3500438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107,8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571744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102,1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92,2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87,8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72264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120,9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571744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1130,0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929586" y="3500438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96,7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50056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96,4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21494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94,4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92932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96,7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643702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100,3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358082" y="4857760"/>
              <a:ext cx="642942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99,4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001024" y="4857760"/>
              <a:ext cx="714380" cy="5000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102,8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85214"/>
              </p:ext>
            </p:extLst>
          </p:nvPr>
        </p:nvGraphicFramePr>
        <p:xfrm>
          <a:off x="755576" y="908720"/>
          <a:ext cx="7776864" cy="58126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625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</a:rPr>
                        <a:t>местный</a:t>
                      </a:r>
                    </a:p>
                    <a:p>
                      <a:pPr algn="ctr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</a:rPr>
                        <a:t>бюджет на 2019 г.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</a:rPr>
                        <a:t>местный бюджета на 2020 г.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</a:rPr>
                        <a:t>местный бюджета на 2021 г.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5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27737,0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3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6890,6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6914,4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6959,1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52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14777,9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0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8168,1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7123,8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27737,0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0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Дефицит, 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0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Прогноз основных характеристик местного бюджета на 2019 год и на плановый период 2020 и 2021 годов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85794"/>
            <a:ext cx="83582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Камышевского сельского поселения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Зимовниковского района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1137203"/>
              </p:ext>
            </p:extLst>
          </p:nvPr>
        </p:nvGraphicFramePr>
        <p:xfrm>
          <a:off x="214282" y="1522280"/>
          <a:ext cx="8572527" cy="533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379156"/>
            <a:ext cx="3143272" cy="1380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996952"/>
            <a:ext cx="3143272" cy="146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«ПКЗ Зимовниковский»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21457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1378747"/>
            <a:ext cx="2214577" cy="1380741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2" y="2996952"/>
            <a:ext cx="2214577" cy="1461768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86322"/>
            <a:ext cx="2808312" cy="1564461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2996952"/>
            <a:ext cx="221457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2" y="4786322"/>
            <a:ext cx="2214577" cy="1564461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786322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3361</TotalTime>
  <Words>1070</Words>
  <Application>Microsoft Office PowerPoint</Application>
  <PresentationFormat>Экран (4:3)</PresentationFormat>
  <Paragraphs>290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429</cp:revision>
  <cp:lastPrinted>2019-01-16T05:22:29Z</cp:lastPrinted>
  <dcterms:modified xsi:type="dcterms:W3CDTF">2019-01-21T11:12:34Z</dcterms:modified>
</cp:coreProperties>
</file>