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15"/>
  </p:notesMasterIdLst>
  <p:sldIdLst>
    <p:sldId id="264" r:id="rId2"/>
    <p:sldId id="274" r:id="rId3"/>
    <p:sldId id="317" r:id="rId4"/>
    <p:sldId id="359" r:id="rId5"/>
    <p:sldId id="360" r:id="rId6"/>
    <p:sldId id="361" r:id="rId7"/>
    <p:sldId id="326" r:id="rId8"/>
    <p:sldId id="373" r:id="rId9"/>
    <p:sldId id="375" r:id="rId10"/>
    <p:sldId id="376" r:id="rId11"/>
    <p:sldId id="379" r:id="rId12"/>
    <p:sldId id="335" r:id="rId13"/>
    <p:sldId id="38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D76B"/>
    <a:srgbClr val="037106"/>
    <a:srgbClr val="4706CA"/>
    <a:srgbClr val="FF0000"/>
    <a:srgbClr val="33CC33"/>
    <a:srgbClr val="CCFFFF"/>
    <a:srgbClr val="FB81CF"/>
    <a:srgbClr val="FF3399"/>
    <a:srgbClr val="FF6699"/>
    <a:srgbClr val="FC160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1732" autoAdjust="0"/>
    <p:restoredTop sz="93772" autoAdjust="0"/>
  </p:normalViewPr>
  <p:slideViewPr>
    <p:cSldViewPr>
      <p:cViewPr varScale="1">
        <p:scale>
          <a:sx n="61" d="100"/>
          <a:sy n="61" d="100"/>
        </p:scale>
        <p:origin x="-11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13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C0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c:spPr>
          <c:dLbls>
            <c:dLbl>
              <c:idx val="0"/>
              <c:layout>
                <c:manualLayout>
                  <c:x val="6.2012823959020904E-3"/>
                  <c:y val="-3.957256430030024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99-4A47-A31F-169FBF959896}"/>
                </c:ext>
              </c:extLst>
            </c:dLbl>
            <c:dLbl>
              <c:idx val="1"/>
              <c:layout>
                <c:manualLayout>
                  <c:x val="9.6200444978633767E-3"/>
                  <c:y val="-2.800181891141886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99-4A47-A31F-169FBF959896}"/>
                </c:ext>
              </c:extLst>
            </c:dLbl>
            <c:dLbl>
              <c:idx val="2"/>
              <c:layout>
                <c:manualLayout>
                  <c:x val="1.5503205989755209E-3"/>
                  <c:y val="-4.408463537358529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99-4A47-A31F-169FBF959896}"/>
                </c:ext>
              </c:extLst>
            </c:dLbl>
            <c:dLbl>
              <c:idx val="3"/>
              <c:layout>
                <c:manualLayout>
                  <c:x val="7.7516029948776089E-3"/>
                  <c:y val="-3.223710833806305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99-4A47-A31F-169FBF959896}"/>
                </c:ext>
              </c:extLst>
            </c:dLbl>
            <c:dLbl>
              <c:idx val="4"/>
              <c:layout>
                <c:manualLayout>
                  <c:x val="6.9708306978055176E-2"/>
                  <c:y val="-4.01353536484698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395407467231274"/>
                      <c:h val="7.73058562330378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5799-4A47-A31F-169FBF959896}"/>
                </c:ext>
              </c:extLst>
            </c:dLbl>
            <c:dLbl>
              <c:idx val="5"/>
              <c:layout>
                <c:manualLayout>
                  <c:x val="0"/>
                  <c:y val="-0.2954667622714273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99-4A47-A31F-169FBF959896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7184.9</c:v>
                </c:pt>
                <c:pt idx="1">
                  <c:v>6835.4</c:v>
                </c:pt>
                <c:pt idx="2">
                  <c:v>10190.200000000003</c:v>
                </c:pt>
                <c:pt idx="3">
                  <c:v>13244.3</c:v>
                </c:pt>
                <c:pt idx="4" formatCode="#,##0.00">
                  <c:v>8041.2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799-4A47-A31F-169FBF959896}"/>
            </c:ext>
          </c:extLst>
        </c:ser>
        <c:dLbls>
          <c:showVal val="1"/>
        </c:dLbls>
        <c:shape val="box"/>
        <c:axId val="99829632"/>
        <c:axId val="99831168"/>
        <c:axId val="0"/>
      </c:bar3DChart>
      <c:catAx>
        <c:axId val="99829632"/>
        <c:scaling>
          <c:orientation val="minMax"/>
        </c:scaling>
        <c:axPos val="b"/>
        <c:numFmt formatCode="General" sourceLinked="1"/>
        <c:tickLblPos val="nextTo"/>
        <c:crossAx val="99831168"/>
        <c:crosses val="autoZero"/>
        <c:auto val="1"/>
        <c:lblAlgn val="ctr"/>
        <c:lblOffset val="100"/>
      </c:catAx>
      <c:valAx>
        <c:axId val="99831168"/>
        <c:scaling>
          <c:orientation val="minMax"/>
        </c:scaling>
        <c:axPos val="l"/>
        <c:majorGridlines/>
        <c:numFmt formatCode="General" sourceLinked="1"/>
        <c:tickLblPos val="nextTo"/>
        <c:crossAx val="998296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spPr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dLbls>
            <c:dLbl>
              <c:idx val="1"/>
              <c:layout>
                <c:manualLayout>
                  <c:x val="-4.0577925267262775E-2"/>
                  <c:y val="1.731788645278133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D7-4C36-9CDA-42B7D10B4882}"/>
                </c:ext>
              </c:extLst>
            </c:dLbl>
            <c:dLbl>
              <c:idx val="2"/>
              <c:layout>
                <c:manualLayout>
                  <c:x val="-3.1947996456700892E-2"/>
                  <c:y val="-1.639835265882834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D7-4C36-9CDA-42B7D10B4882}"/>
                </c:ext>
              </c:extLst>
            </c:dLbl>
            <c:dLbl>
              <c:idx val="3"/>
              <c:layout>
                <c:manualLayout>
                  <c:x val="-1.813154838318624E-2"/>
                  <c:y val="1.731788645278133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D7-4C36-9CDA-42B7D10B4882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 на имущество</c:v>
                </c:pt>
                <c:pt idx="3">
                  <c:v>Налоги на совокупный доход</c:v>
                </c:pt>
                <c:pt idx="4">
                  <c:v>Госпошлина</c:v>
                </c:pt>
                <c:pt idx="5">
                  <c:v>Доходы от оказания платных услуг (работ) и компенсации затрат государства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928.5</c:v>
                </c:pt>
                <c:pt idx="1">
                  <c:v>0</c:v>
                </c:pt>
                <c:pt idx="2">
                  <c:v>3237.6</c:v>
                </c:pt>
                <c:pt idx="3">
                  <c:v>2310.4</c:v>
                </c:pt>
                <c:pt idx="4">
                  <c:v>11.4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5D7-4C36-9CDA-42B7D10B488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3</c:v>
                </c:pt>
              </c:strCache>
            </c:strRef>
          </c:tx>
          <c:spPr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1.5325563232549855E-3"/>
                  <c:y val="5.925884449919277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5D7-4C36-9CDA-42B7D10B4882}"/>
                </c:ext>
              </c:extLst>
            </c:dLbl>
            <c:dLbl>
              <c:idx val="1"/>
              <c:layout>
                <c:manualLayout>
                  <c:x val="-1.1227605334736723E-2"/>
                  <c:y val="-2.86588032448682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D7-4C36-9CDA-42B7D10B4882}"/>
                </c:ext>
              </c:extLst>
            </c:dLbl>
            <c:dLbl>
              <c:idx val="2"/>
              <c:layout>
                <c:manualLayout>
                  <c:x val="-3.1947996456700892E-2"/>
                  <c:y val="-3.785414118439819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D7-4C36-9CDA-42B7D10B4882}"/>
                </c:ext>
              </c:extLst>
            </c:dLbl>
            <c:dLbl>
              <c:idx val="3"/>
              <c:layout>
                <c:manualLayout>
                  <c:x val="2.5802807621627516E-3"/>
                  <c:y val="-2.86588032448682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D7-4C36-9CDA-42B7D10B4882}"/>
                </c:ext>
              </c:extLst>
            </c:dLbl>
            <c:dLbl>
              <c:idx val="4"/>
              <c:layout>
                <c:manualLayout>
                  <c:x val="-3.3716239111609793E-2"/>
                  <c:y val="2.154867072697909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5D7-4C36-9CDA-42B7D10B4882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 на имущество</c:v>
                </c:pt>
                <c:pt idx="3">
                  <c:v>Налоги на совокупный доход</c:v>
                </c:pt>
                <c:pt idx="4">
                  <c:v>Госпошлина</c:v>
                </c:pt>
                <c:pt idx="5">
                  <c:v>Доходы от оказания платных услуг (работ) и компенсации затрат государства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811.9</c:v>
                </c:pt>
                <c:pt idx="1">
                  <c:v>419.4</c:v>
                </c:pt>
                <c:pt idx="2">
                  <c:v>3619.8</c:v>
                </c:pt>
                <c:pt idx="3">
                  <c:v>6670.9</c:v>
                </c:pt>
                <c:pt idx="4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5D7-4C36-9CDA-42B7D10B488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4</c:v>
                </c:pt>
              </c:strCache>
            </c:strRef>
          </c:tx>
          <c:spPr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1.5325563232549864E-3"/>
                  <c:y val="-6.733959602180997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5D7-4C36-9CDA-42B7D10B4882}"/>
                </c:ext>
              </c:extLst>
            </c:dLbl>
            <c:dLbl>
              <c:idx val="1"/>
              <c:layout>
                <c:manualLayout>
                  <c:x val="-2.1592081884026261E-2"/>
                  <c:y val="-6.237504235647788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5D7-4C36-9CDA-42B7D10B4882}"/>
                </c:ext>
              </c:extLst>
            </c:dLbl>
            <c:dLbl>
              <c:idx val="2"/>
              <c:layout>
                <c:manualLayout>
                  <c:x val="2.2988344848824786E-2"/>
                  <c:y val="-1.077433536348959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5D7-4C36-9CDA-42B7D10B4882}"/>
                </c:ext>
              </c:extLst>
            </c:dLbl>
            <c:dLbl>
              <c:idx val="3"/>
              <c:layout>
                <c:manualLayout>
                  <c:x val="-2.6761477193748287E-2"/>
                  <c:y val="-5.011459177043803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5D7-4C36-9CDA-42B7D10B4882}"/>
                </c:ext>
              </c:extLst>
            </c:dLbl>
            <c:dLbl>
              <c:idx val="4"/>
              <c:layout>
                <c:manualLayout>
                  <c:x val="-3.0651126465099834E-2"/>
                  <c:y val="-4.848450913570329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5D7-4C36-9CDA-42B7D10B4882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 на имущество</c:v>
                </c:pt>
                <c:pt idx="3">
                  <c:v>Налоги на совокупный доход</c:v>
                </c:pt>
                <c:pt idx="4">
                  <c:v>Госпошлина</c:v>
                </c:pt>
                <c:pt idx="5">
                  <c:v>Доходы от оказания платных услуг (работ) и компенсации затрат государства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885.1</c:v>
                </c:pt>
                <c:pt idx="1">
                  <c:v>583.20000000000005</c:v>
                </c:pt>
                <c:pt idx="2">
                  <c:v>3681</c:v>
                </c:pt>
                <c:pt idx="3">
                  <c:v>7693.5</c:v>
                </c:pt>
                <c:pt idx="4">
                  <c:v>11.7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5D7-4C36-9CDA-42B7D10B488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 5</c:v>
                </c:pt>
              </c:strCache>
            </c:strRef>
          </c:tx>
          <c:marker>
            <c:symbol val="none"/>
          </c:marker>
          <c:dLbls>
            <c:dLbl>
              <c:idx val="3"/>
              <c:layout>
                <c:manualLayout>
                  <c:x val="7.6627816162749274E-3"/>
                  <c:y val="4.848450913570315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5D7-4C36-9CDA-42B7D10B4882}"/>
                </c:ext>
              </c:extLst>
            </c:dLbl>
            <c:dLbl>
              <c:idx val="4"/>
              <c:layout>
                <c:manualLayout>
                  <c:x val="1.8390675879059827E-2"/>
                  <c:y val="-4.3097341453958334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5.9258844499192727E-2"/>
                </c:manualLayout>
              </c:layout>
              <c:showVal val="1"/>
            </c:dLbl>
            <c:dLbl>
              <c:idx val="6"/>
              <c:layout>
                <c:manualLayout>
                  <c:x val="1.6858119555804841E-2"/>
                  <c:y val="0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 на имущество</c:v>
                </c:pt>
                <c:pt idx="3">
                  <c:v>Налоги на совокупный доход</c:v>
                </c:pt>
                <c:pt idx="4">
                  <c:v>Госпошлина</c:v>
                </c:pt>
                <c:pt idx="5">
                  <c:v>Доходы от оказания платных услуг (работ) и компенсации затрат государства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762.2</c:v>
                </c:pt>
                <c:pt idx="1">
                  <c:v>0</c:v>
                </c:pt>
                <c:pt idx="2">
                  <c:v>3506.6</c:v>
                </c:pt>
                <c:pt idx="3">
                  <c:v>3012.9</c:v>
                </c:pt>
                <c:pt idx="4">
                  <c:v>19.100000000000001</c:v>
                </c:pt>
                <c:pt idx="5">
                  <c:v>1.7</c:v>
                </c:pt>
                <c:pt idx="6">
                  <c:v>-0.2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A5D7-4C36-9CDA-42B7D10B4882}"/>
            </c:ext>
          </c:extLst>
        </c:ser>
        <c:dLbls/>
        <c:marker val="1"/>
        <c:axId val="110738432"/>
        <c:axId val="110744704"/>
      </c:lineChart>
      <c:catAx>
        <c:axId val="110738432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b="0" i="1" baseline="0"/>
            </a:pPr>
            <a:endParaRPr lang="ru-RU"/>
          </a:p>
        </c:txPr>
        <c:crossAx val="110744704"/>
        <c:crosses val="autoZero"/>
        <c:auto val="1"/>
        <c:lblAlgn val="ctr"/>
        <c:lblOffset val="100"/>
      </c:catAx>
      <c:valAx>
        <c:axId val="110744704"/>
        <c:scaling>
          <c:orientation val="minMax"/>
        </c:scaling>
        <c:axPos val="l"/>
        <c:majorGridlines/>
        <c:numFmt formatCode="General" sourceLinked="1"/>
        <c:tickLblPos val="nextTo"/>
        <c:crossAx val="110738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1800823670585829"/>
          <c:y val="0.35597089063031562"/>
          <c:w val="6.6666200061591865E-2"/>
          <c:h val="0.27728388337587923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23122373091846221"/>
          <c:w val="0.48577958090377182"/>
          <c:h val="0.638980176377485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explosion val="37"/>
          <c:dPt>
            <c:idx val="0"/>
            <c:spPr>
              <a:solidFill>
                <a:srgbClr val="3333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237-4632-A798-3C0DBFAF7BD6}"/>
              </c:ext>
            </c:extLst>
          </c:dPt>
          <c:dPt>
            <c:idx val="1"/>
            <c:spPr>
              <a:solidFill>
                <a:srgbClr val="E4287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37-4632-A798-3C0DBFAF7BD6}"/>
              </c:ext>
            </c:extLst>
          </c:dPt>
          <c:dPt>
            <c:idx val="2"/>
            <c:spPr>
              <a:solidFill>
                <a:srgbClr val="66FF3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237-4632-A798-3C0DBFAF7BD6}"/>
              </c:ext>
            </c:extLst>
          </c:dPt>
          <c:dPt>
            <c:idx val="3"/>
            <c:spPr>
              <a:solidFill>
                <a:schemeClr val="tx1">
                  <a:lumMod val="95000"/>
                  <a:lumOff val="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237-4632-A798-3C0DBFAF7BD6}"/>
              </c:ext>
            </c:extLst>
          </c:dPt>
          <c:dPt>
            <c:idx val="4"/>
            <c:spPr>
              <a:solidFill>
                <a:srgbClr val="66CC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237-4632-A798-3C0DBFAF7BD6}"/>
              </c:ext>
            </c:extLst>
          </c:dPt>
          <c:dPt>
            <c:idx val="5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237-4632-A798-3C0DBFAF7BD6}"/>
              </c:ext>
            </c:extLst>
          </c:dPt>
          <c:dPt>
            <c:idx val="6"/>
            <c:spPr>
              <a:solidFill>
                <a:srgbClr val="CC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237-4632-A798-3C0DBFAF7BD6}"/>
              </c:ext>
            </c:extLst>
          </c:dPt>
          <c:dLbls>
            <c:dLbl>
              <c:idx val="0"/>
              <c:layout>
                <c:manualLayout>
                  <c:x val="-8.7923415387958698E-2"/>
                  <c:y val="-0.25852724446980885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37-4632-A798-3C0DBFAF7BD6}"/>
                </c:ext>
              </c:extLst>
            </c:dLbl>
            <c:dLbl>
              <c:idx val="1"/>
              <c:layout>
                <c:manualLayout>
                  <c:x val="5.2348322198445783E-2"/>
                  <c:y val="6.0625783627085351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37-4632-A798-3C0DBFAF7BD6}"/>
                </c:ext>
              </c:extLst>
            </c:dLbl>
            <c:dLbl>
              <c:idx val="2"/>
              <c:layout>
                <c:manualLayout>
                  <c:x val="8.9403890706841798E-4"/>
                  <c:y val="-0.15033281690478267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237-4632-A798-3C0DBFAF7BD6}"/>
                </c:ext>
              </c:extLst>
            </c:dLbl>
            <c:dLbl>
              <c:idx val="3"/>
              <c:layout>
                <c:manualLayout>
                  <c:x val="-1.4857572328488607E-2"/>
                  <c:y val="-2.7487841302038852E-3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37-4632-A798-3C0DBFAF7BD6}"/>
                </c:ext>
              </c:extLst>
            </c:dLbl>
            <c:dLbl>
              <c:idx val="4"/>
              <c:layout>
                <c:manualLayout>
                  <c:x val="-2.8844261301188577E-2"/>
                  <c:y val="-5.0046318849376447E-3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37-4632-A798-3C0DBFAF7BD6}"/>
                </c:ext>
              </c:extLst>
            </c:dLbl>
            <c:dLbl>
              <c:idx val="7"/>
              <c:layout>
                <c:manualLayout>
                  <c:x val="2.5813000985497412E-2"/>
                  <c:y val="-3.2289828220956891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37-4632-A798-3C0DBFAF7BD6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8"/>
                <c:pt idx="0">
                  <c:v>НДФЛ - 762,2 тыс.рублей</c:v>
                </c:pt>
                <c:pt idx="1">
                  <c:v>Налоги на совокупный доход - 3012,9 тыс.рублей</c:v>
                </c:pt>
                <c:pt idx="2">
                  <c:v>Налог на имущество - 3506,6 тыс.рублей </c:v>
                </c:pt>
                <c:pt idx="3">
                  <c:v>Госпошлина - 19,1 тыс.рублей</c:v>
                </c:pt>
                <c:pt idx="4">
                  <c:v>Доходы от использования имущества - 733,0 тыс.рублей</c:v>
                </c:pt>
                <c:pt idx="5">
                  <c:v>Штрафы - 5,9 тыс.рублей</c:v>
                </c:pt>
                <c:pt idx="6">
                  <c:v>Доходы от оказания платных услуг (работ) и компенсации затрат государства - 1,7 тыс.рублей</c:v>
                </c:pt>
                <c:pt idx="7">
                  <c:v>Прочие неналоговые доходы - -0,2 тыс.рублей 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762.2</c:v>
                </c:pt>
                <c:pt idx="1">
                  <c:v>3012.9</c:v>
                </c:pt>
                <c:pt idx="2">
                  <c:v>3506.6</c:v>
                </c:pt>
                <c:pt idx="3">
                  <c:v>19.100000000000001</c:v>
                </c:pt>
                <c:pt idx="4">
                  <c:v>733</c:v>
                </c:pt>
                <c:pt idx="5">
                  <c:v>5.9</c:v>
                </c:pt>
                <c:pt idx="6">
                  <c:v>1.7</c:v>
                </c:pt>
                <c:pt idx="7">
                  <c:v>-0.2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237-4632-A798-3C0DBFAF7BD6}"/>
            </c:ext>
          </c:extLst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4593377612370011"/>
          <c:y val="0"/>
          <c:w val="0.5406622387629989"/>
          <c:h val="1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0"/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тыс. рублей</a:t>
            </a:r>
          </a:p>
        </c:rich>
      </c:tx>
      <c:layout>
        <c:manualLayout>
          <c:xMode val="edge"/>
          <c:yMode val="edge"/>
          <c:x val="0.84589117332556218"/>
          <c:y val="2.2448261287156011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0.11893077349144394"/>
          <c:y val="0.13749770823580271"/>
          <c:w val="0.88106922650855668"/>
          <c:h val="0.7310867551326159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dLbls>
            <c:dLbl>
              <c:idx val="0"/>
              <c:layout>
                <c:manualLayout>
                  <c:x val="6.0037330298025202E-2"/>
                  <c:y val="-0.4053093656066555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7D-4124-B5FA-1D18AD7760E7}"/>
                </c:ext>
              </c:extLst>
            </c:dLbl>
            <c:dLbl>
              <c:idx val="1"/>
              <c:layout>
                <c:manualLayout>
                  <c:x val="4.6695701342908492E-2"/>
                  <c:y val="-0.329837966493692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7D-4124-B5FA-1D18AD7760E7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13348.6</c:v>
                </c:pt>
                <c:pt idx="1">
                  <c:v>8041.2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07D-4124-B5FA-1D18AD7760E7}"/>
            </c:ext>
          </c:extLst>
        </c:ser>
        <c:dLbls/>
        <c:gapWidth val="55"/>
        <c:gapDepth val="55"/>
        <c:shape val="cylinder"/>
        <c:axId val="116075520"/>
        <c:axId val="116085504"/>
        <c:axId val="0"/>
      </c:bar3DChart>
      <c:catAx>
        <c:axId val="116075520"/>
        <c:scaling>
          <c:orientation val="minMax"/>
        </c:scaling>
        <c:axPos val="b"/>
        <c:numFmt formatCode="General" sourceLinked="1"/>
        <c:majorTickMark val="none"/>
        <c:tickLblPos val="nextTo"/>
        <c:crossAx val="116085504"/>
        <c:crosses val="autoZero"/>
        <c:auto val="1"/>
        <c:lblAlgn val="ctr"/>
        <c:lblOffset val="100"/>
      </c:catAx>
      <c:valAx>
        <c:axId val="11608550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16075520"/>
        <c:crosses val="autoZero"/>
        <c:crossBetween val="between"/>
      </c:valAx>
    </c:plotArea>
    <c:plotVisOnly val="1"/>
    <c:dispBlanksAs val="gap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6"/>
  <c:chart>
    <c:title>
      <c:tx>
        <c:rich>
          <a:bodyPr/>
          <a:lstStyle/>
          <a:p>
            <a:pPr>
              <a:defRPr/>
            </a:pPr>
            <a:r>
              <a:rPr lang="ru-RU" sz="1800" dirty="0"/>
              <a:t>тыс.рублей</a:t>
            </a:r>
          </a:p>
        </c:rich>
      </c:tx>
      <c:layout>
        <c:manualLayout>
          <c:xMode val="edge"/>
          <c:yMode val="edge"/>
          <c:x val="4.1234567901234614E-2"/>
          <c:y val="1.1224130643578112E-2"/>
        </c:manualLayout>
      </c:layout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9656</c:v>
                </c:pt>
                <c:pt idx="1">
                  <c:v>12435.2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ED-4465-9093-DF4D01DD0A2B}"/>
            </c:ext>
          </c:extLst>
        </c:ser>
        <c:dLbls>
          <c:showVal val="1"/>
        </c:dLbls>
        <c:shape val="box"/>
        <c:axId val="124671488"/>
        <c:axId val="124673024"/>
        <c:axId val="0"/>
      </c:bar3DChart>
      <c:catAx>
        <c:axId val="124671488"/>
        <c:scaling>
          <c:orientation val="minMax"/>
        </c:scaling>
        <c:axPos val="b"/>
        <c:numFmt formatCode="General" sourceLinked="1"/>
        <c:tickLblPos val="nextTo"/>
        <c:crossAx val="124673024"/>
        <c:crosses val="autoZero"/>
        <c:auto val="1"/>
        <c:lblAlgn val="ctr"/>
        <c:lblOffset val="100"/>
      </c:catAx>
      <c:valAx>
        <c:axId val="124673024"/>
        <c:scaling>
          <c:orientation val="minMax"/>
        </c:scaling>
        <c:axPos val="l"/>
        <c:majorGridlines/>
        <c:numFmt formatCode="General" sourceLinked="1"/>
        <c:tickLblPos val="nextTo"/>
        <c:crossAx val="124671488"/>
        <c:crosses val="autoZero"/>
        <c:crossBetween val="between"/>
      </c:valAx>
    </c:plotArea>
    <c:plotVisOnly val="1"/>
    <c:dispBlanksAs val="gap"/>
  </c:chart>
  <c:spPr>
    <a:noFill/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0.41277</cdr:x>
      <cdr:y>0.35211</cdr:y>
    </cdr:from>
    <cdr:to>
      <cdr:x>0.41277</cdr:x>
      <cdr:y>0.42254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rot="16200000" flipV="1">
          <a:off x="3536148" y="1964545"/>
          <a:ext cx="35719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0.01783</cdr:x>
      <cdr:y>0.41026</cdr:y>
    </cdr:from>
    <cdr:to>
      <cdr:x>0.01783</cdr:x>
      <cdr:y>0.44118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 rot="5400000">
          <a:off x="74996" y="2372161"/>
          <a:ext cx="17229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0.62903</cdr:x>
      <cdr:y>0.13235</cdr:y>
    </cdr:from>
    <cdr:to>
      <cdr:x>0.93548</cdr:x>
      <cdr:y>0.20205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72132" y="642928"/>
          <a:ext cx="2714612" cy="3385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ru-RU" sz="1600" b="1" dirty="0">
              <a:latin typeface="Times New Roman" pitchFamily="18" charset="0"/>
              <a:cs typeface="Times New Roman" pitchFamily="18" charset="0"/>
            </a:rPr>
            <a:t>Всего расходов 13348,6</a:t>
          </a:r>
        </a:p>
      </cdr:txBody>
    </cdr:sp>
  </cdr:relSizeAnchor>
  <cdr:relSizeAnchor xmlns:cdr="http://schemas.openxmlformats.org/drawingml/2006/chartDrawing">
    <cdr:from>
      <cdr:x>0.31451</cdr:x>
      <cdr:y>0.63235</cdr:y>
    </cdr:from>
    <cdr:to>
      <cdr:x>0.40322</cdr:x>
      <cdr:y>0.70205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86050" y="3071834"/>
          <a:ext cx="785818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ru-RU" sz="1600" b="1" dirty="0">
              <a:latin typeface="Times New Roman" pitchFamily="18" charset="0"/>
              <a:cs typeface="Times New Roman" pitchFamily="18" charset="0"/>
            </a:rPr>
            <a:t>91,4%</a:t>
          </a:r>
        </a:p>
      </cdr:txBody>
    </cdr:sp>
  </cdr:relSizeAnchor>
  <cdr:relSizeAnchor xmlns:cdr="http://schemas.openxmlformats.org/drawingml/2006/chartDrawing">
    <cdr:from>
      <cdr:x>0.65322</cdr:x>
      <cdr:y>0.57353</cdr:y>
    </cdr:from>
    <cdr:to>
      <cdr:x>0.74193</cdr:x>
      <cdr:y>0.64322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786446" y="2786082"/>
          <a:ext cx="785818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ru-RU" sz="1600" b="1" dirty="0">
              <a:latin typeface="Times New Roman" pitchFamily="18" charset="0"/>
              <a:cs typeface="Times New Roman" pitchFamily="18" charset="0"/>
            </a:rPr>
            <a:t>93,2%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821D8-9D3E-4B3D-B640-00CF50CB81D4}" type="datetimeFigureOut">
              <a:rPr lang="ru-RU" smtClean="0"/>
              <a:pPr/>
              <a:t>30.05.2018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8914F-40AF-4B36-A346-8D64A86642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E615-9A74-4633-BC7D-6C317AC7F7A0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E615-9A74-4633-BC7D-6C317AC7F7A0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30.05.2018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30.05.2018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30.05.2018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CAD36-C6A2-4B14-8494-71A6AD069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30.05.2018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30.05.2018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30.05.2018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30.05.2018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30.05.2018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30.05.2018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30.05.2018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30.05.2018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18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B22EA-7D03-4102-BFFD-0F038D9BA26B}" type="datetimeFigureOut">
              <a:rPr lang="ru-RU" smtClean="0"/>
              <a:pPr/>
              <a:t>30.05.2018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3575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b="1" i="1" dirty="0">
                <a:ln>
                  <a:solidFill>
                    <a:schemeClr val="tx1"/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Исполнение бюджета</a:t>
            </a:r>
            <a:br>
              <a:rPr lang="ru-RU" b="1" i="1" dirty="0">
                <a:ln>
                  <a:solidFill>
                    <a:schemeClr val="tx1"/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ln>
                  <a:solidFill>
                    <a:schemeClr val="tx1"/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Камышевского сельского поселения Зимовниковского района за 2017 год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00034" y="3714752"/>
            <a:ext cx="7772400" cy="672662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10241" name="Picture 1" descr="C:\Documents and Settings\sekretar1\Рабочий стол\ПРЕЗЕНТАЦИЯ\картинки\Зимовники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86248" y="3214686"/>
            <a:ext cx="4500594" cy="335756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/>
          <a:srcRect l="28808" t="47727" r="44784" b="27273"/>
          <a:stretch>
            <a:fillRect/>
          </a:stretch>
        </p:blipFill>
        <p:spPr bwMode="auto">
          <a:xfrm>
            <a:off x="509558" y="3214686"/>
            <a:ext cx="3214710" cy="335758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dirty="0"/>
              <a:t>Исполнение расходов по разделу 05 «Жилищно-коммунальное хозяйство» за 2017 год.</a:t>
            </a:r>
            <a:endParaRPr lang="ru-RU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28775"/>
            <a:ext cx="7164388" cy="5229225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/>
              <a:t>Расход составил </a:t>
            </a:r>
            <a:r>
              <a:rPr lang="ru-RU" sz="1800" b="1" dirty="0"/>
              <a:t>2729,3 тыс. рублей</a:t>
            </a:r>
            <a:endParaRPr lang="ru-RU" sz="1800" dirty="0"/>
          </a:p>
          <a:p>
            <a:pPr eaLnBrk="1" hangingPunct="1">
              <a:defRPr/>
            </a:pPr>
            <a:endParaRPr lang="ru-RU" sz="1800" dirty="0"/>
          </a:p>
          <a:p>
            <a:pPr eaLnBrk="1" hangingPunct="1">
              <a:defRPr/>
            </a:pPr>
            <a:r>
              <a:rPr lang="ru-RU" sz="1400" b="1" i="1" dirty="0"/>
              <a:t>146,3 тыс. рублей</a:t>
            </a:r>
            <a:r>
              <a:rPr lang="ru-RU" sz="1400" dirty="0"/>
              <a:t>         Коммунальное хозяйство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dirty="0"/>
          </a:p>
          <a:p>
            <a:pPr eaLnBrk="1" hangingPunct="1">
              <a:defRPr/>
            </a:pPr>
            <a:r>
              <a:rPr lang="ru-RU" sz="1400" b="1" i="1" dirty="0"/>
              <a:t>2583,0 тыс. рублей            Б</a:t>
            </a:r>
            <a:r>
              <a:rPr lang="ru-RU" sz="1400" dirty="0"/>
              <a:t>лагоустройство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200" dirty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200" dirty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2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200" dirty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600" dirty="0"/>
          </a:p>
          <a:p>
            <a:pPr eaLnBrk="1" hangingPunct="1">
              <a:defRPr/>
            </a:pPr>
            <a:endParaRPr lang="ru-RU" sz="1600" dirty="0"/>
          </a:p>
        </p:txBody>
      </p:sp>
      <p:pic>
        <p:nvPicPr>
          <p:cNvPr id="6" name="Содержимое 5" descr="bashnya-rozhnovskogo-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628" y="2500282"/>
            <a:ext cx="3824286" cy="42148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34532520_orig.jpeg"/>
          <p:cNvPicPr>
            <a:picLocks noChangeAspect="1"/>
          </p:cNvPicPr>
          <p:nvPr/>
        </p:nvPicPr>
        <p:blipFill>
          <a:blip r:embed="rId3"/>
          <a:srcRect l="17187" t="7706"/>
          <a:stretch>
            <a:fillRect/>
          </a:stretch>
        </p:blipFill>
        <p:spPr>
          <a:xfrm>
            <a:off x="285720" y="3357562"/>
            <a:ext cx="4143372" cy="33575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cover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400" b="1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Динамика расходов бюджета Камышевского сельского поселения Зимовниковского района на реализацию муниципальных  программ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428736"/>
          <a:ext cx="8858280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28860" y="2571744"/>
            <a:ext cx="2428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Всего расходов 10570,3</a:t>
            </a:r>
          </a:p>
        </p:txBody>
      </p:sp>
      <p:sp>
        <p:nvSpPr>
          <p:cNvPr id="6" name="Стрелка вправо 5"/>
          <p:cNvSpPr/>
          <p:nvPr/>
        </p:nvSpPr>
        <p:spPr>
          <a:xfrm rot="20420406">
            <a:off x="4447315" y="3660478"/>
            <a:ext cx="1076008" cy="719253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 126,3%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i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Структура муниципальных программ</a:t>
            </a:r>
            <a:br>
              <a:rPr lang="ru-RU" sz="3200" b="1" i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</a:br>
            <a:r>
              <a:rPr lang="ru-RU" sz="3200" b="1" i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Камышевского сельского поселения Зимовниковского района в 2017 году</a:t>
            </a:r>
          </a:p>
        </p:txBody>
      </p:sp>
      <p:sp>
        <p:nvSpPr>
          <p:cNvPr id="4" name="Овал 3"/>
          <p:cNvSpPr/>
          <p:nvPr/>
        </p:nvSpPr>
        <p:spPr>
          <a:xfrm>
            <a:off x="357126" y="1571612"/>
            <a:ext cx="8644030" cy="528638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Всего  </a:t>
            </a:r>
          </a:p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12435,2 тыс.рублей</a:t>
            </a: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857620" y="1571612"/>
            <a:ext cx="1928826" cy="1285884"/>
          </a:xfrm>
          <a:prstGeom prst="ellipse">
            <a:avLst/>
          </a:prstGeom>
          <a:solidFill>
            <a:srgbClr val="F51A0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2">
                <a:lumMod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Управление муниципальными финансами и создание условий для эффективного управления муниципальными финансами</a:t>
            </a:r>
          </a:p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(4831,8 тыс.руб.)</a:t>
            </a:r>
          </a:p>
        </p:txBody>
      </p:sp>
      <p:sp>
        <p:nvSpPr>
          <p:cNvPr id="7" name="Овал 6"/>
          <p:cNvSpPr/>
          <p:nvPr/>
        </p:nvSpPr>
        <p:spPr>
          <a:xfrm>
            <a:off x="714348" y="2786058"/>
            <a:ext cx="2500330" cy="857256"/>
          </a:xfrm>
          <a:prstGeom prst="ellipse">
            <a:avLst/>
          </a:prstGeom>
          <a:solidFill>
            <a:srgbClr val="F51A0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Развитие культуры </a:t>
            </a:r>
          </a:p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(10,0 тыс.руб.)</a:t>
            </a:r>
          </a:p>
        </p:txBody>
      </p:sp>
      <p:sp>
        <p:nvSpPr>
          <p:cNvPr id="8" name="Овал 7"/>
          <p:cNvSpPr/>
          <p:nvPr/>
        </p:nvSpPr>
        <p:spPr>
          <a:xfrm>
            <a:off x="5786446" y="1928802"/>
            <a:ext cx="2000264" cy="1143008"/>
          </a:xfrm>
          <a:prstGeom prst="ellipse">
            <a:avLst/>
          </a:prstGeom>
          <a:solidFill>
            <a:srgbClr val="F51A0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 prstMaterial="matte">
            <a:bevelT/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Развитие муниципальной службы и информационное общество </a:t>
            </a:r>
          </a:p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(62,0 тыс.руб.)</a:t>
            </a:r>
          </a:p>
        </p:txBody>
      </p:sp>
      <p:sp>
        <p:nvSpPr>
          <p:cNvPr id="9" name="Овал 8"/>
          <p:cNvSpPr/>
          <p:nvPr/>
        </p:nvSpPr>
        <p:spPr>
          <a:xfrm>
            <a:off x="3286116" y="5429264"/>
            <a:ext cx="2286016" cy="1428736"/>
          </a:xfrm>
          <a:prstGeom prst="ellipse">
            <a:avLst/>
          </a:prstGeom>
          <a:solidFill>
            <a:srgbClr val="F51A0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Обеспечение качественными жилищно-коммунальными услугами населения Камышевского  сельского поселения</a:t>
            </a:r>
          </a:p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(2371,8 тыс.руб.)</a:t>
            </a:r>
          </a:p>
        </p:txBody>
      </p:sp>
      <p:sp>
        <p:nvSpPr>
          <p:cNvPr id="10" name="Овал 9"/>
          <p:cNvSpPr/>
          <p:nvPr/>
        </p:nvSpPr>
        <p:spPr>
          <a:xfrm>
            <a:off x="6572264" y="3929066"/>
            <a:ext cx="2428892" cy="1071570"/>
          </a:xfrm>
          <a:prstGeom prst="ellipse">
            <a:avLst/>
          </a:prstGeom>
          <a:solidFill>
            <a:srgbClr val="F51A0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Обеспечение общественного порядка и противодействия преступности </a:t>
            </a:r>
          </a:p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(1,0 тыс.руб.)</a:t>
            </a:r>
          </a:p>
        </p:txBody>
      </p:sp>
      <p:sp>
        <p:nvSpPr>
          <p:cNvPr id="11" name="Овал 10"/>
          <p:cNvSpPr/>
          <p:nvPr/>
        </p:nvSpPr>
        <p:spPr>
          <a:xfrm>
            <a:off x="5357818" y="4929198"/>
            <a:ext cx="2857520" cy="1285884"/>
          </a:xfrm>
          <a:prstGeom prst="ellipse">
            <a:avLst/>
          </a:prstGeom>
          <a:solidFill>
            <a:srgbClr val="F51A0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Защита населения и территории от чрезвычайных ситуаций, обеспечение пожарной безопасности и безопасности людей на водных объектах</a:t>
            </a:r>
          </a:p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(7,7 тыс.руб.)</a:t>
            </a:r>
          </a:p>
        </p:txBody>
      </p:sp>
      <p:sp>
        <p:nvSpPr>
          <p:cNvPr id="15" name="Овал 14"/>
          <p:cNvSpPr/>
          <p:nvPr/>
        </p:nvSpPr>
        <p:spPr>
          <a:xfrm>
            <a:off x="1357290" y="4714884"/>
            <a:ext cx="2214578" cy="1428760"/>
          </a:xfrm>
          <a:prstGeom prst="ellipse">
            <a:avLst/>
          </a:prstGeom>
          <a:solidFill>
            <a:srgbClr val="F51A0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Энергосбережения и повышение энергетической эффективности</a:t>
            </a:r>
          </a:p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(10,0 тыс.руб.)</a:t>
            </a:r>
          </a:p>
        </p:txBody>
      </p:sp>
      <p:sp>
        <p:nvSpPr>
          <p:cNvPr id="17" name="Овал 16"/>
          <p:cNvSpPr/>
          <p:nvPr/>
        </p:nvSpPr>
        <p:spPr>
          <a:xfrm>
            <a:off x="2000232" y="1857364"/>
            <a:ext cx="1857388" cy="1000132"/>
          </a:xfrm>
          <a:prstGeom prst="ellipse">
            <a:avLst/>
          </a:prstGeom>
          <a:solidFill>
            <a:srgbClr val="F51A0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Охрана окружающей среды и рациональное природопользование </a:t>
            </a:r>
          </a:p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(18,3 тыс.руб.)</a:t>
            </a:r>
          </a:p>
        </p:txBody>
      </p:sp>
      <p:sp>
        <p:nvSpPr>
          <p:cNvPr id="18" name="Овал 17"/>
          <p:cNvSpPr/>
          <p:nvPr/>
        </p:nvSpPr>
        <p:spPr>
          <a:xfrm flipH="1">
            <a:off x="6429388" y="3000372"/>
            <a:ext cx="2357454" cy="857256"/>
          </a:xfrm>
          <a:prstGeom prst="ellipse">
            <a:avLst/>
          </a:prstGeom>
          <a:solidFill>
            <a:srgbClr val="F51A0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Развитие транспортной системы</a:t>
            </a:r>
          </a:p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(1396,8 тыс.руб.)</a:t>
            </a:r>
          </a:p>
        </p:txBody>
      </p:sp>
      <p:sp>
        <p:nvSpPr>
          <p:cNvPr id="19" name="Овал 18"/>
          <p:cNvSpPr/>
          <p:nvPr/>
        </p:nvSpPr>
        <p:spPr>
          <a:xfrm>
            <a:off x="357158" y="3643314"/>
            <a:ext cx="2428892" cy="1143008"/>
          </a:xfrm>
          <a:prstGeom prst="ellipse">
            <a:avLst/>
          </a:prstGeom>
          <a:solidFill>
            <a:srgbClr val="F51A0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Развитие физической культуры и спорта</a:t>
            </a:r>
          </a:p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(60,0 тыс.руб.)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18C8DBC-8A08-4C8F-A8BD-7D727012555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82" y="2904142"/>
            <a:ext cx="1785918" cy="85725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776915D-0953-4842-B6FF-A55E121E5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4464852"/>
            <a:ext cx="1285884" cy="87907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85953C4-A63A-4D23-AAEB-E46527BB3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032" y="2904141"/>
            <a:ext cx="1393041" cy="89210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11BA136D-D8DA-4CC5-ABF4-BB6E71D463C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90322" y="4464852"/>
            <a:ext cx="1567628" cy="79046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user\Desktop\фото\imageQGMIPD7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643314"/>
            <a:ext cx="4714876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user\Desktop\фото\imageGOW6QHD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8"/>
            <a:ext cx="4429124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agePP9M1FX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0"/>
            <a:ext cx="4857752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ageLNLJ5VX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0"/>
            <a:ext cx="4262014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214283" y="785794"/>
            <a:ext cx="3214710" cy="5500726"/>
          </a:xfrm>
          <a:prstGeom prst="flowChartAlternateProcess">
            <a:avLst/>
          </a:prstGeom>
          <a:ln w="19050"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и исполнение бюджета Камышевского сельского поселения Зимовниковского района на основе муниципальных программ Камышевского сельского поселения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00430" y="1428736"/>
            <a:ext cx="5365830" cy="4055979"/>
          </a:xfrm>
          <a:prstGeom prst="roundRect">
            <a:avLst/>
          </a:prstGeom>
          <a:ln w="19050"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Камышевского сельского поселения Зимовниковского района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года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сформирован и исполнен в программной структуре расходов на основе утвержденных Администрацией Камышевского сельского поселения 10 муниципальных программ.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их реализацию было направлено в 2017 году 10 880,5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 или 89,3 процента всех расходов бюджета Камышевского сельского поселения Зимовниковского района.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1142984"/>
            <a:ext cx="3929058" cy="50863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>
                <a:solidFill>
                  <a:schemeClr val="tx1"/>
                </a:solidFill>
              </a:rPr>
              <a:t>Обеспечение сбалансированности  бюджета Камышевского сельского поселения Зимовниковского района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71902" y="928670"/>
            <a:ext cx="4857816" cy="54292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	Бюджету Камышевского сельского поселения Зимовниковского района предоставлено 864,7 тыс. рублей безвозмездных поступлений из бюджетов других уровней (снижение к 2015 году на 895,9 тыс. рублей или 49,1 %).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	Просроченная кредиторская задолженность по расходам бюджета Камышевского сельского поселения Зимовниковского района на 01.01.2018 года недопущена.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  Муниципальный долг на 01.01.2018 года отсутствует.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 Бюджет Камышевского сельского поселения Зимовниковского района исполнен с дефицитом в сумме 3 276,4 тыс.руб.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3714744" y="285728"/>
            <a:ext cx="857256" cy="642942"/>
          </a:xfrm>
          <a:prstGeom prst="downArrow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357158" y="142852"/>
            <a:ext cx="8143932" cy="1241425"/>
          </a:xfrm>
        </p:spPr>
        <p:txBody>
          <a:bodyPr anchor="ctr">
            <a:noAutofit/>
          </a:bodyPr>
          <a:lstStyle/>
          <a:p>
            <a:pPr algn="ctr" eaLnBrk="1" hangingPunct="1"/>
            <a:r>
              <a:rPr lang="ru-RU" altLang="ru-RU" sz="28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>Динамика собственных доходов бюджета </a:t>
            </a:r>
            <a:br>
              <a:rPr lang="ru-RU" altLang="ru-RU" sz="28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</a:br>
            <a:r>
              <a:rPr lang="ru-RU" altLang="ru-RU" sz="28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>Камышевского сельского поселения </a:t>
            </a:r>
            <a:r>
              <a:rPr lang="ru-RU" sz="28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>Зимовниковского района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546049513"/>
              </p:ext>
            </p:extLst>
          </p:nvPr>
        </p:nvGraphicFramePr>
        <p:xfrm>
          <a:off x="214282" y="1571612"/>
          <a:ext cx="8429684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 flipH="1">
            <a:off x="2143108" y="1500174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Тыс.рублей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14282" y="142852"/>
            <a:ext cx="8643966" cy="13255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algn="ctr" eaLnBrk="1" hangingPunct="1"/>
            <a:r>
              <a:rPr lang="ru-RU" altLang="ru-RU" sz="2400" b="1" dirty="0">
                <a:latin typeface="Book Antiqua" pitchFamily="18" charset="0"/>
                <a:cs typeface="Arial" charset="0"/>
              </a:rPr>
              <a:t>Структура поступлений бюджетообразующих налогов </a:t>
            </a:r>
            <a:br>
              <a:rPr lang="ru-RU" altLang="ru-RU" sz="2400" b="1" dirty="0">
                <a:latin typeface="Book Antiqua" pitchFamily="18" charset="0"/>
                <a:cs typeface="Arial" charset="0"/>
              </a:rPr>
            </a:br>
            <a:r>
              <a:rPr lang="ru-RU" altLang="ru-RU" sz="2400" b="1" dirty="0">
                <a:latin typeface="Book Antiqua" pitchFamily="18" charset="0"/>
                <a:cs typeface="Arial" charset="0"/>
              </a:rPr>
              <a:t>в бюджет Камышевского сельского поселения Зимовниковского района</a:t>
            </a:r>
            <a:endParaRPr lang="ru-RU" sz="2400" dirty="0">
              <a:latin typeface="Book Antiqua" pitchFamily="18" charset="0"/>
              <a:cs typeface="Arial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343119699"/>
              </p:ext>
            </p:extLst>
          </p:nvPr>
        </p:nvGraphicFramePr>
        <p:xfrm>
          <a:off x="538724" y="1468415"/>
          <a:ext cx="8286808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85786" y="142852"/>
            <a:ext cx="7572428" cy="101443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Структура собственных доходов бюджета </a:t>
            </a:r>
            <a:b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</a:b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Камышевского сельского поселения Зимовниковского района в 2017 году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  <a:cs typeface="Arial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312318257"/>
              </p:ext>
            </p:extLst>
          </p:nvPr>
        </p:nvGraphicFramePr>
        <p:xfrm>
          <a:off x="24043" y="1412776"/>
          <a:ext cx="8999443" cy="555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643998" cy="1357322"/>
          </a:xfrm>
        </p:spPr>
        <p:txBody>
          <a:bodyPr>
            <a:noAutofit/>
          </a:bodyPr>
          <a:lstStyle/>
          <a:p>
            <a:r>
              <a:rPr lang="ru-RU" sz="2800" b="1" i="1" dirty="0">
                <a:ln w="3175">
                  <a:solidFill>
                    <a:srgbClr val="FFFF00"/>
                  </a:solidFill>
                </a:ln>
                <a:solidFill>
                  <a:schemeClr val="accent3"/>
                </a:solidFill>
              </a:rPr>
              <a:t>Динамика расходов бюджета Камышевского сельского поселения Зимовниковского района в 2016-2017 </a:t>
            </a:r>
            <a:r>
              <a:rPr lang="ru-RU" sz="2800" b="1" i="1" dirty="0" err="1">
                <a:ln w="3175">
                  <a:solidFill>
                    <a:srgbClr val="FFFF00"/>
                  </a:solidFill>
                </a:ln>
                <a:solidFill>
                  <a:schemeClr val="accent3"/>
                </a:solidFill>
              </a:rPr>
              <a:t>г.г</a:t>
            </a:r>
            <a:r>
              <a:rPr lang="ru-RU" sz="2800" b="1" i="1" dirty="0">
                <a:ln w="3175">
                  <a:solidFill>
                    <a:srgbClr val="FFFF00"/>
                  </a:solidFill>
                </a:ln>
                <a:solidFill>
                  <a:schemeClr val="accent3"/>
                </a:solidFill>
              </a:rPr>
              <a:t>.</a:t>
            </a:r>
            <a:r>
              <a:rPr lang="ru-RU" sz="3600" b="1" i="1" dirty="0">
                <a:ln w="3175">
                  <a:solidFill>
                    <a:srgbClr val="FFFF00"/>
                  </a:solidFill>
                </a:ln>
              </a:rPr>
              <a:t/>
            </a:r>
            <a:br>
              <a:rPr lang="ru-RU" sz="3600" b="1" i="1" dirty="0">
                <a:ln w="3175">
                  <a:solidFill>
                    <a:srgbClr val="FFFF00"/>
                  </a:solidFill>
                </a:ln>
              </a:rPr>
            </a:br>
            <a:r>
              <a:rPr lang="ru-RU" sz="14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rPr>
              <a:t>								</a:t>
            </a:r>
            <a:endParaRPr lang="ru-RU" sz="14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05566270"/>
              </p:ext>
            </p:extLst>
          </p:nvPr>
        </p:nvGraphicFramePr>
        <p:xfrm>
          <a:off x="785786" y="1571612"/>
          <a:ext cx="7615262" cy="4543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Стрелка вправо 6"/>
          <p:cNvSpPr/>
          <p:nvPr/>
        </p:nvSpPr>
        <p:spPr>
          <a:xfrm rot="20006968">
            <a:off x="4129262" y="3706045"/>
            <a:ext cx="1054277" cy="56927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166,0 %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рапеция 5"/>
          <p:cNvSpPr/>
          <p:nvPr/>
        </p:nvSpPr>
        <p:spPr>
          <a:xfrm>
            <a:off x="3071802" y="1500174"/>
            <a:ext cx="3429024" cy="785818"/>
          </a:xfrm>
          <a:prstGeom prst="trapezoid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scene3d>
            <a:camera prst="perspectiveBelow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Национальная безопасность и правоохранительная деятельность – 20,1 тыс.рублей</a:t>
            </a:r>
          </a:p>
        </p:txBody>
      </p:sp>
      <p:sp>
        <p:nvSpPr>
          <p:cNvPr id="7" name="Трапеция 6"/>
          <p:cNvSpPr/>
          <p:nvPr/>
        </p:nvSpPr>
        <p:spPr>
          <a:xfrm>
            <a:off x="2786050" y="2357430"/>
            <a:ext cx="4000528" cy="928694"/>
          </a:xfrm>
          <a:prstGeom prst="trapezoid">
            <a:avLst/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Национальная оборона – 173,3 тыс.рублей</a:t>
            </a:r>
          </a:p>
        </p:txBody>
      </p:sp>
      <p:sp>
        <p:nvSpPr>
          <p:cNvPr id="8" name="Трапеция 7"/>
          <p:cNvSpPr/>
          <p:nvPr/>
        </p:nvSpPr>
        <p:spPr>
          <a:xfrm>
            <a:off x="2483768" y="3357562"/>
            <a:ext cx="4588562" cy="785818"/>
          </a:xfrm>
          <a:prstGeom prst="trapezoid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Национальная экономика – 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587,4 тыс. рублей</a:t>
            </a:r>
          </a:p>
        </p:txBody>
      </p:sp>
      <p:sp>
        <p:nvSpPr>
          <p:cNvPr id="10" name="Трапеция 9"/>
          <p:cNvSpPr/>
          <p:nvPr/>
        </p:nvSpPr>
        <p:spPr>
          <a:xfrm>
            <a:off x="1928794" y="5143512"/>
            <a:ext cx="5715040" cy="642942"/>
          </a:xfrm>
          <a:prstGeom prst="trapezoid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Культура, кинематография – 3511,0 тыс.рублей</a:t>
            </a:r>
          </a:p>
        </p:txBody>
      </p:sp>
      <p:sp>
        <p:nvSpPr>
          <p:cNvPr id="11" name="Трапеция 10"/>
          <p:cNvSpPr/>
          <p:nvPr/>
        </p:nvSpPr>
        <p:spPr>
          <a:xfrm>
            <a:off x="1643042" y="5857892"/>
            <a:ext cx="6286544" cy="785818"/>
          </a:xfrm>
          <a:prstGeom prst="trapezoid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Общегосударственные вопросы – 5086,6 тыс.рублей</a:t>
            </a:r>
          </a:p>
        </p:txBody>
      </p:sp>
      <p:sp>
        <p:nvSpPr>
          <p:cNvPr id="14" name="Овальная выноска 13"/>
          <p:cNvSpPr/>
          <p:nvPr/>
        </p:nvSpPr>
        <p:spPr>
          <a:xfrm>
            <a:off x="6500813" y="1714500"/>
            <a:ext cx="1500187" cy="1000125"/>
          </a:xfrm>
          <a:prstGeom prst="wedgeEllipseCallou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Удельный вес 1,4 %</a:t>
            </a:r>
          </a:p>
        </p:txBody>
      </p:sp>
      <p:sp>
        <p:nvSpPr>
          <p:cNvPr id="16" name="Овальная выноска 15"/>
          <p:cNvSpPr/>
          <p:nvPr/>
        </p:nvSpPr>
        <p:spPr>
          <a:xfrm>
            <a:off x="7786688" y="5357813"/>
            <a:ext cx="1357312" cy="1000125"/>
          </a:xfrm>
          <a:prstGeom prst="wedgeEllipseCallou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Удельный вес 42,0 %</a:t>
            </a:r>
          </a:p>
        </p:txBody>
      </p:sp>
      <p:sp>
        <p:nvSpPr>
          <p:cNvPr id="17" name="Овальная выноска 16"/>
          <p:cNvSpPr/>
          <p:nvPr/>
        </p:nvSpPr>
        <p:spPr>
          <a:xfrm>
            <a:off x="7286644" y="4071942"/>
            <a:ext cx="1428760" cy="785818"/>
          </a:xfrm>
          <a:prstGeom prst="wedgeEllipseCallou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Удельный вес 22,4 %</a:t>
            </a:r>
          </a:p>
        </p:txBody>
      </p:sp>
      <p:sp>
        <p:nvSpPr>
          <p:cNvPr id="18" name="Овальная выноска 17"/>
          <p:cNvSpPr/>
          <p:nvPr/>
        </p:nvSpPr>
        <p:spPr>
          <a:xfrm rot="15913435">
            <a:off x="1337363" y="1274407"/>
            <a:ext cx="615016" cy="127476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Удельный вес 0,2 %</a:t>
            </a:r>
          </a:p>
        </p:txBody>
      </p:sp>
      <p:sp>
        <p:nvSpPr>
          <p:cNvPr id="19" name="Овальная выноска 18"/>
          <p:cNvSpPr/>
          <p:nvPr/>
        </p:nvSpPr>
        <p:spPr>
          <a:xfrm rot="15830712">
            <a:off x="786708" y="2785683"/>
            <a:ext cx="1150917" cy="144303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Удельный вес  4,8 %</a:t>
            </a:r>
          </a:p>
        </p:txBody>
      </p:sp>
      <p:sp>
        <p:nvSpPr>
          <p:cNvPr id="20" name="Овальная выноска 19"/>
          <p:cNvSpPr/>
          <p:nvPr/>
        </p:nvSpPr>
        <p:spPr>
          <a:xfrm rot="15830712">
            <a:off x="388427" y="4315118"/>
            <a:ext cx="1073052" cy="145097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Удельный вес 28,8 %</a:t>
            </a:r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Исполнение расходной части бюджета Камышевского сельского поселения Зимовниковского района и удельный вес в структуре расходов за 2017 год</a:t>
            </a:r>
          </a:p>
        </p:txBody>
      </p:sp>
      <p:sp>
        <p:nvSpPr>
          <p:cNvPr id="22" name="Трапеция 21"/>
          <p:cNvSpPr/>
          <p:nvPr/>
        </p:nvSpPr>
        <p:spPr>
          <a:xfrm>
            <a:off x="2214546" y="4214818"/>
            <a:ext cx="5143536" cy="857256"/>
          </a:xfrm>
          <a:prstGeom prst="trapezoid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Жилищно-коммунальное хозяйство – 2729,3 тыс.рублей</a:t>
            </a:r>
          </a:p>
        </p:txBody>
      </p:sp>
      <p:sp>
        <p:nvSpPr>
          <p:cNvPr id="23" name="Трапеция 22"/>
          <p:cNvSpPr/>
          <p:nvPr/>
        </p:nvSpPr>
        <p:spPr>
          <a:xfrm>
            <a:off x="3328863" y="857233"/>
            <a:ext cx="2858215" cy="571503"/>
          </a:xfrm>
          <a:prstGeom prst="trapezoid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Социальная политика –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54,7 тыс. рублей</a:t>
            </a:r>
          </a:p>
        </p:txBody>
      </p:sp>
      <p:sp>
        <p:nvSpPr>
          <p:cNvPr id="25" name="Овальная выноска 24"/>
          <p:cNvSpPr/>
          <p:nvPr/>
        </p:nvSpPr>
        <p:spPr>
          <a:xfrm rot="15913435">
            <a:off x="2221824" y="352582"/>
            <a:ext cx="789038" cy="12221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Удельный вес 0,4 %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79512" y="769344"/>
            <a:ext cx="8750206" cy="64829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dirty="0"/>
              <a:t>Исполнение  по разделу 04 «Национальная экономика» за 2017 год в сумме 587,4 тыс.рублей.</a:t>
            </a:r>
          </a:p>
        </p:txBody>
      </p:sp>
      <p:graphicFrame>
        <p:nvGraphicFramePr>
          <p:cNvPr id="231493" name="Group 69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1960340957"/>
              </p:ext>
            </p:extLst>
          </p:nvPr>
        </p:nvGraphicFramePr>
        <p:xfrm>
          <a:off x="214283" y="1571612"/>
          <a:ext cx="5113396" cy="5143537"/>
        </p:xfrm>
        <a:graphic>
          <a:graphicData uri="http://schemas.openxmlformats.org/drawingml/2006/table">
            <a:tbl>
              <a:tblPr/>
              <a:tblGrid>
                <a:gridCol w="51133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530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Дорожное хозяйство (дорожный фонд) – 552,9 тыс. рублей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21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Разработка проектно-сметной документации на капитальный ремонт внутрипоселковых дорог с твердым покрытием по улицам Энергетической, Кольцевой – 1000,0 тыс. рублей; Обустройство пешеходных переходов СОШ № 2, МБДОУ «Колосок» -184,4 тыс.рублей; Приобретение, установка 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автосфетофоров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– 197,4 тыс. рублей; За проверку транспортной схемы – 15,0 тыс. рублей.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25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Другие вопросы в области национальной экономики – 34,5 тыс.рублей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16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Изготовление технического плана на артскважины – 3,0 тыс. рублей;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Изготовление техпланов на 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пещеходные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дорожки, 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внутрипоселковые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дороги с твердым покрытием– 42,0 тыс.рублей.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t="24462" r="13461" b="10307"/>
          <a:stretch>
            <a:fillRect/>
          </a:stretch>
        </p:blipFill>
        <p:spPr bwMode="auto">
          <a:xfrm>
            <a:off x="5500694" y="1571612"/>
            <a:ext cx="3429024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3808</TotalTime>
  <Words>528</Words>
  <Application>Microsoft Office PowerPoint</Application>
  <PresentationFormat>Экран (4:3)</PresentationFormat>
  <Paragraphs>113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2_Тема Office</vt:lpstr>
      <vt:lpstr>Исполнение бюджета  Камышевского сельского поселения Зимовниковского района за 2017 год</vt:lpstr>
      <vt:lpstr>Слайд 2</vt:lpstr>
      <vt:lpstr>Слайд 3</vt:lpstr>
      <vt:lpstr>Динамика собственных доходов бюджета  Камышевского сельского поселения Зимовниковского района</vt:lpstr>
      <vt:lpstr>Структура поступлений бюджетообразующих налогов  в бюджет Камышевского сельского поселения Зимовниковского района</vt:lpstr>
      <vt:lpstr>Структура собственных доходов бюджета  Камышевского сельского поселения Зимовниковского района в 2017 году</vt:lpstr>
      <vt:lpstr>Динамика расходов бюджета Камышевского сельского поселения Зимовниковского района в 2016-2017 г.г.         </vt:lpstr>
      <vt:lpstr>Слайд 8</vt:lpstr>
      <vt:lpstr>Исполнение  по разделу 04 «Национальная экономика» за 2017 год в сумме 587,4 тыс.рублей.</vt:lpstr>
      <vt:lpstr>Исполнение расходов по разделу 05 «Жилищно-коммунальное хозяйство» за 2017 год.</vt:lpstr>
      <vt:lpstr>Динамика расходов бюджета Камышевского сельского поселения Зимовниковского района на реализацию муниципальных  программ</vt:lpstr>
      <vt:lpstr>Структура муниципальных программ Камышевского сельского поселения Зимовниковского района в 2017 году</vt:lpstr>
      <vt:lpstr>Слайд 13</vt:lpstr>
    </vt:vector>
  </TitlesOfParts>
  <Company>Финансовый отдел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налоговых доходов бюджета Багаевского района в 2013 году.</dc:title>
  <dc:creator>Мандрык</dc:creator>
  <cp:lastModifiedBy>user</cp:lastModifiedBy>
  <cp:revision>558</cp:revision>
  <dcterms:created xsi:type="dcterms:W3CDTF">2014-04-18T06:48:05Z</dcterms:created>
  <dcterms:modified xsi:type="dcterms:W3CDTF">2018-05-30T10:45:51Z</dcterms:modified>
</cp:coreProperties>
</file>