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4"/>
  </p:notesMasterIdLst>
  <p:sldIdLst>
    <p:sldId id="308" r:id="rId2"/>
    <p:sldId id="256" r:id="rId3"/>
    <p:sldId id="258" r:id="rId4"/>
    <p:sldId id="260" r:id="rId5"/>
    <p:sldId id="261" r:id="rId6"/>
    <p:sldId id="284" r:id="rId7"/>
    <p:sldId id="264" r:id="rId8"/>
    <p:sldId id="269" r:id="rId9"/>
    <p:sldId id="267" r:id="rId10"/>
    <p:sldId id="268" r:id="rId11"/>
    <p:sldId id="270" r:id="rId12"/>
    <p:sldId id="312" r:id="rId13"/>
    <p:sldId id="273" r:id="rId14"/>
    <p:sldId id="274" r:id="rId15"/>
    <p:sldId id="276" r:id="rId16"/>
    <p:sldId id="282" r:id="rId17"/>
    <p:sldId id="283" r:id="rId18"/>
    <p:sldId id="285" r:id="rId19"/>
    <p:sldId id="286" r:id="rId20"/>
    <p:sldId id="288" r:id="rId21"/>
    <p:sldId id="294" r:id="rId22"/>
    <p:sldId id="309" r:id="rId2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43"/>
    <a:srgbClr val="00FFCC"/>
    <a:srgbClr val="D60093"/>
    <a:srgbClr val="A2F8E1"/>
    <a:srgbClr val="891753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7" autoAdjust="0"/>
    <p:restoredTop sz="94709" autoAdjust="0"/>
  </p:normalViewPr>
  <p:slideViewPr>
    <p:cSldViewPr>
      <p:cViewPr varScale="1">
        <p:scale>
          <a:sx n="80" d="100"/>
          <a:sy n="80" d="100"/>
        </p:scale>
        <p:origin x="114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Структура налоговых и неналоговых доходов местного бюджета в 2021 году, тыс. рублей</a:t>
            </a:r>
          </a:p>
        </c:rich>
      </c:tx>
      <c:layout>
        <c:manualLayout>
          <c:xMode val="edge"/>
          <c:yMode val="edge"/>
          <c:x val="0.11339529848726637"/>
          <c:y val="8.996151331553647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4E-2"/>
                  <c:y val="-2.71552625641661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1202</c:v>
                </c:pt>
                <c:pt idx="1">
                  <c:v>2789.7</c:v>
                </c:pt>
                <c:pt idx="2">
                  <c:v>832.6</c:v>
                </c:pt>
                <c:pt idx="3">
                  <c:v>3771.1</c:v>
                </c:pt>
                <c:pt idx="4">
                  <c:v>110.8</c:v>
                </c:pt>
                <c:pt idx="5">
                  <c:v>6.3</c:v>
                </c:pt>
                <c:pt idx="6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123"/>
          <c:h val="0.80278560174257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1227.7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0858496"/>
        <c:axId val="102637952"/>
        <c:axId val="94959808"/>
      </c:bar3DChart>
      <c:catAx>
        <c:axId val="1008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637952"/>
        <c:crosses val="autoZero"/>
        <c:auto val="1"/>
        <c:lblAlgn val="ctr"/>
        <c:lblOffset val="100"/>
        <c:noMultiLvlLbl val="0"/>
      </c:catAx>
      <c:valAx>
        <c:axId val="10263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858496"/>
        <c:crosses val="autoZero"/>
        <c:crossBetween val="between"/>
      </c:valAx>
      <c:serAx>
        <c:axId val="94959808"/>
        <c:scaling>
          <c:orientation val="minMax"/>
        </c:scaling>
        <c:delete val="1"/>
        <c:axPos val="b"/>
        <c:majorTickMark val="out"/>
        <c:minorTickMark val="none"/>
        <c:tickLblPos val="none"/>
        <c:crossAx val="10263795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54516698877705E-2"/>
          <c:y val="6.0408222864449641E-2"/>
          <c:w val="0.92595447892681471"/>
          <c:h val="0.80919095699848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2789.7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2789.7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2789.7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725056"/>
        <c:axId val="115726592"/>
        <c:axId val="86073344"/>
      </c:bar3DChart>
      <c:catAx>
        <c:axId val="1157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726592"/>
        <c:crosses val="autoZero"/>
        <c:auto val="1"/>
        <c:lblAlgn val="ctr"/>
        <c:lblOffset val="100"/>
        <c:noMultiLvlLbl val="0"/>
      </c:catAx>
      <c:valAx>
        <c:axId val="1157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725056"/>
        <c:crosses val="autoZero"/>
        <c:crossBetween val="between"/>
      </c:valAx>
      <c:serAx>
        <c:axId val="86073344"/>
        <c:scaling>
          <c:orientation val="minMax"/>
        </c:scaling>
        <c:delete val="1"/>
        <c:axPos val="b"/>
        <c:majorTickMark val="none"/>
        <c:minorTickMark val="none"/>
        <c:tickLblPos val="none"/>
        <c:crossAx val="11572659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5633.3</c:v>
                </c:pt>
                <c:pt idx="1">
                  <c:v>5596.7</c:v>
                </c:pt>
                <c:pt idx="2">
                  <c:v>5875.8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6395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1-4A7B-A28E-7EF76EB56C32}"/>
                </c:ext>
              </c:extLst>
            </c:dLbl>
            <c:dLbl>
              <c:idx val="1"/>
              <c:layout>
                <c:manualLayout>
                  <c:x val="1.4950720306869059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1-4A7B-A28E-7EF76EB56C32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1-4A7B-A28E-7EF76EB56C32}"/>
                </c:ext>
              </c:extLst>
            </c:dLbl>
            <c:dLbl>
              <c:idx val="3"/>
              <c:layout>
                <c:manualLayout>
                  <c:x val="1.4950720306869066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207.3</c:v>
                </c:pt>
                <c:pt idx="1">
                  <c:v>220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1005.8</c:v>
                </c:pt>
                <c:pt idx="1">
                  <c:v>1265.4000000000001</c:v>
                </c:pt>
                <c:pt idx="2">
                  <c:v>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9062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1-4A7B-A28E-7EF76EB56C32}"/>
                </c:ext>
              </c:extLst>
            </c:dLbl>
            <c:dLbl>
              <c:idx val="3"/>
              <c:layout>
                <c:manualLayout>
                  <c:x val="-4.4852160920607741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1-4A7B-A28E-7EF76EB56C32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1-4A7B-A28E-7EF76EB56C32}"/>
                </c:ext>
              </c:extLst>
            </c:dLbl>
            <c:dLbl>
              <c:idx val="2"/>
              <c:layout>
                <c:manualLayout>
                  <c:x val="4.1862016859234352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1-4A7B-A28E-7EF76EB56C32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18.5</c:v>
                </c:pt>
                <c:pt idx="1">
                  <c:v>18.5</c:v>
                </c:pt>
                <c:pt idx="2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3535</c:v>
                </c:pt>
                <c:pt idx="1">
                  <c:v>3676.4</c:v>
                </c:pt>
                <c:pt idx="2">
                  <c:v>3823.5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71</c:v>
                </c:pt>
                <c:pt idx="1">
                  <c:v>73.8</c:v>
                </c:pt>
                <c:pt idx="2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17-4ACD-A056-4A6DD40F51A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 общего характера бюджетам  бюджетной системы Российской федерации</c:v>
                </c:pt>
              </c:strCache>
            </c:strRef>
          </c:tx>
          <c:spPr>
            <a:solidFill>
              <a:srgbClr val="89175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16224521677015E-2"/>
                  <c:y val="-7.619024764830101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F1-4A7B-A28E-7EF76EB56C32}"/>
                </c:ext>
              </c:extLst>
            </c:dLbl>
            <c:dLbl>
              <c:idx val="1"/>
              <c:layout>
                <c:manualLayout>
                  <c:x val="1.6445792337555727E-2"/>
                  <c:y val="-9.31214137923680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1-4A7B-A28E-7EF76EB56C32}"/>
                </c:ext>
              </c:extLst>
            </c:dLbl>
            <c:dLbl>
              <c:idx val="2"/>
              <c:layout>
                <c:manualLayout>
                  <c:x val="1.7940864368242888E-2"/>
                  <c:y val="-7.61902476483009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F1-4A7B-A28E-7EF76EB56C32}"/>
                </c:ext>
              </c:extLst>
            </c:dLbl>
            <c:dLbl>
              <c:idx val="3"/>
              <c:layout>
                <c:manualLayout>
                  <c:x val="2.0931008429617114E-2"/>
                  <c:y val="-9.523780956037676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56.1</c:v>
                </c:pt>
                <c:pt idx="1">
                  <c:v>56.1</c:v>
                </c:pt>
                <c:pt idx="2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17-4ACD-A056-4A6DD40F51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02569472"/>
        <c:axId val="102571008"/>
        <c:axId val="0"/>
      </c:bar3DChart>
      <c:catAx>
        <c:axId val="10256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71008"/>
        <c:crosses val="autoZero"/>
        <c:auto val="1"/>
        <c:lblAlgn val="ctr"/>
        <c:lblOffset val="100"/>
        <c:noMultiLvlLbl val="0"/>
      </c:catAx>
      <c:valAx>
        <c:axId val="10257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256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2477685227001267"/>
          <c:w val="0.94658232418620158"/>
          <c:h val="0.3752231477299873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55973377291389E-2"/>
          <c:y val="8.0677694999678098E-2"/>
          <c:w val="0.51028473868632251"/>
          <c:h val="0.82501127165768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explosion val="7"/>
          <c:dPt>
            <c:idx val="0"/>
            <c:bubble3D val="0"/>
            <c:spPr>
              <a:solidFill>
                <a:srgbClr val="FFFF00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1D2-4E9A-9479-57A67181C058}"/>
              </c:ext>
            </c:extLst>
          </c:dPt>
          <c:dPt>
            <c:idx val="1"/>
            <c:bubble3D val="0"/>
            <c:explosion val="4"/>
            <c:spPr>
              <a:solidFill>
                <a:srgbClr val="A2F8E1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1484-4C7F-A383-1A9871CA9D56}"/>
              </c:ext>
            </c:extLst>
          </c:dPt>
          <c:dPt>
            <c:idx val="2"/>
            <c:bubble3D val="0"/>
            <c:spPr>
              <a:solidFill>
                <a:srgbClr val="21EB4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1484-4C7F-A383-1A9871CA9D56}"/>
              </c:ext>
            </c:extLst>
          </c:dPt>
          <c:dPt>
            <c:idx val="3"/>
            <c:bubble3D val="0"/>
            <c:spPr>
              <a:solidFill>
                <a:srgbClr val="D6009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8-01D2-4E9A-9479-57A67181C0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6-01D2-4E9A-9479-57A67181C0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01D2-4E9A-9479-57A67181C0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1484-4C7F-A383-1A9871CA9D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D2-4E9A-9479-57A67181C0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84-4C7F-A383-1A9871CA9D56}"/>
                </c:ext>
              </c:extLst>
            </c:dLbl>
            <c:dLbl>
              <c:idx val="3"/>
              <c:layout>
                <c:manualLayout>
                  <c:x val="-8.1486230946154186E-3"/>
                  <c:y val="9.54369467047400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2-4E9A-9479-57A67181C058}"/>
                </c:ext>
              </c:extLst>
            </c:dLbl>
            <c:dLbl>
              <c:idx val="4"/>
              <c:layout>
                <c:manualLayout>
                  <c:x val="1.8867932880178323E-2"/>
                  <c:y val="-1.0698458787951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2-4E9A-9479-57A67181C058}"/>
                </c:ext>
              </c:extLst>
            </c:dLbl>
            <c:dLbl>
              <c:idx val="5"/>
              <c:layout>
                <c:manualLayout>
                  <c:x val="1.9416818200329361E-3"/>
                  <c:y val="-2.5118799693697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E9A-9479-57A67181C058}"/>
                </c:ext>
              </c:extLst>
            </c:dLbl>
            <c:dLbl>
              <c:idx val="7"/>
              <c:layout>
                <c:manualLayout>
                  <c:x val="-7.4486836490604322E-2"/>
                  <c:y val="2.10618975030601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D2-4E9A-9479-57A67181C058}"/>
                </c:ext>
              </c:extLst>
            </c:dLbl>
            <c:dLbl>
              <c:idx val="8"/>
              <c:layout>
                <c:manualLayout>
                  <c:x val="2.2138780341406667E-2"/>
                  <c:y val="-9.160637224381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2-4E9A-9479-57A67181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84-4C7F-A383-1A9871CA9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Национальная оборона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</c:v>
                </c:pt>
                <c:pt idx="6">
                  <c:v>Охрана окружающей среды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8.0000000000000002E-3</c:v>
                </c:pt>
                <c:pt idx="1">
                  <c:v>2E-3</c:v>
                </c:pt>
                <c:pt idx="2" formatCode="0.0%">
                  <c:v>1.0999999999999999E-2</c:v>
                </c:pt>
                <c:pt idx="3" formatCode="0%">
                  <c:v>0.62</c:v>
                </c:pt>
                <c:pt idx="4" formatCode="0.0%">
                  <c:v>0.04</c:v>
                </c:pt>
                <c:pt idx="5">
                  <c:v>0.30299999999999999</c:v>
                </c:pt>
                <c:pt idx="6" formatCode="0.000%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E9A-9479-57A67181C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5401633556"/>
          <c:y val="6.411587264100306E-2"/>
          <c:w val="0.31351366724448976"/>
          <c:h val="0.93588412735899695"/>
        </c:manualLayout>
      </c:layout>
      <c:overlay val="0"/>
      <c:spPr>
        <a:noFill/>
        <a:ln>
          <a:noFill/>
        </a:ln>
        <a:effectLst>
          <a:glow>
            <a:schemeClr val="accent1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73215490209868E-2"/>
                  <c:y val="5.7356552329602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60384056425079E-2"/>
                      <c:h val="4.68245789782510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A8-4CAB-A9B5-F60EDC5415A7}"/>
                </c:ext>
              </c:extLst>
            </c:dLbl>
            <c:dLbl>
              <c:idx val="1"/>
              <c:layout>
                <c:manualLayout>
                  <c:x val="7.2487168566215218E-2"/>
                  <c:y val="0.10502955105571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3676,4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E-4053-89DC-41DBA17C5D3C}"/>
                </c:ext>
              </c:extLst>
            </c:dLbl>
            <c:dLbl>
              <c:idx val="2"/>
              <c:layout>
                <c:manualLayout>
                  <c:x val="3.2216519362762319E-2"/>
                  <c:y val="3.99487104932111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3823,5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E-4053-89DC-41DBA17C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3535</c:v>
                </c:pt>
                <c:pt idx="1">
                  <c:v>3676.4</c:v>
                </c:pt>
                <c:pt idx="2">
                  <c:v>3823.5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99296"/>
        <c:axId val="102200832"/>
      </c:barChart>
      <c:catAx>
        <c:axId val="10219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200832"/>
        <c:crosses val="autoZero"/>
        <c:auto val="1"/>
        <c:lblAlgn val="ctr"/>
        <c:lblOffset val="100"/>
        <c:noMultiLvlLbl val="0"/>
      </c:catAx>
      <c:valAx>
        <c:axId val="1022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1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 бюджета Камышевского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2022-2023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7" y="2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41168"/>
            <a:ext cx="4608512" cy="17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29906760"/>
              </p:ext>
            </p:extLst>
          </p:nvPr>
        </p:nvGraphicFramePr>
        <p:xfrm>
          <a:off x="214282" y="1340768"/>
          <a:ext cx="8715404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908720"/>
            <a:ext cx="810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поступлений налога на доходы физических лиц в </a:t>
            </a:r>
          </a:p>
          <a:p>
            <a:pPr algn="ctr"/>
            <a:r>
              <a:rPr lang="ru-RU" dirty="0"/>
              <a:t>Проекте бюджета Камышевского сельского поселения Зимовниковского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0"/>
            <a:ext cx="7243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6" y="5157192"/>
            <a:ext cx="2074369" cy="155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67492000"/>
              </p:ext>
            </p:extLst>
          </p:nvPr>
        </p:nvGraphicFramePr>
        <p:xfrm>
          <a:off x="214282" y="1411274"/>
          <a:ext cx="8715436" cy="3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863726"/>
            <a:ext cx="8208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458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1506" name="AutoShape 2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80" y="4980867"/>
            <a:ext cx="248551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00671"/>
            <a:ext cx="8305800" cy="5137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Безвозмездные поступления из областного бюджета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55307"/>
              </p:ext>
            </p:extLst>
          </p:nvPr>
        </p:nvGraphicFramePr>
        <p:xfrm>
          <a:off x="899592" y="1540800"/>
          <a:ext cx="7704855" cy="471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05">
                <a:tc gridSpan="2"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Проект 2021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Проект 2022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Проект </a:t>
                      </a:r>
                    </a:p>
                    <a:p>
                      <a:pPr algn="ctr"/>
                      <a:r>
                        <a:rPr lang="ru-RU" dirty="0"/>
                        <a:t>2023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1 811,1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2 161,3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1 941,3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Дотации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1 603,6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1 941,1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1 941,1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Субвенции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207,5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220,2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62">
                <a:tc gridSpan="2">
                  <a:txBody>
                    <a:bodyPr/>
                    <a:lstStyle/>
                    <a:p>
                      <a:r>
                        <a:rPr lang="ru-RU" dirty="0"/>
                        <a:t>Иные</a:t>
                      </a:r>
                      <a:r>
                        <a:rPr lang="ru-RU" baseline="0" dirty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55712" cy="84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7289336"/>
              </p:ext>
            </p:extLst>
          </p:nvPr>
        </p:nvGraphicFramePr>
        <p:xfrm>
          <a:off x="467544" y="908720"/>
          <a:ext cx="8352928" cy="5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484784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67962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52" y="3776215"/>
            <a:ext cx="1062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302" y="711556"/>
            <a:ext cx="78121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9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96485585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480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Камышевского сельского поселения Зимовниковского района в 2021 году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603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8113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58203"/>
            <a:ext cx="84969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в 2021 году составят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5 633,3 тыс. рублей или 53,5 % общего объёма расходов местного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4591" y="1643050"/>
            <a:ext cx="2084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50915"/>
            <a:ext cx="8208912" cy="12353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на содержание органов местного самоуправления (ежегодно устанавливается на основе постановления Правительства РФ от 26.12.2018 №851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79632"/>
            <a:ext cx="8208912" cy="12353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 для обеспечения государственных нужд ( в соответствии с ч.3 ст.19 ФЗ от 05.04.2013 №44-ФЗ)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334" y="0"/>
            <a:ext cx="74944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5629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1" y="760176"/>
            <a:ext cx="5562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по разделу 08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01447853"/>
              </p:ext>
            </p:extLst>
          </p:nvPr>
        </p:nvGraphicFramePr>
        <p:xfrm>
          <a:off x="467544" y="1700808"/>
          <a:ext cx="7884154" cy="515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66"/>
            <a:ext cx="2843808" cy="1381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459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710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62821"/>
              </p:ext>
            </p:extLst>
          </p:nvPr>
        </p:nvGraphicFramePr>
        <p:xfrm>
          <a:off x="179512" y="1801852"/>
          <a:ext cx="8856984" cy="299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943">
                  <a:extLst>
                    <a:ext uri="{9D8B030D-6E8A-4147-A177-3AD203B41FA5}">
                      <a16:colId xmlns:a16="http://schemas.microsoft.com/office/drawing/2014/main" val="415339178"/>
                    </a:ext>
                  </a:extLst>
                </a:gridCol>
                <a:gridCol w="1086235">
                  <a:extLst>
                    <a:ext uri="{9D8B030D-6E8A-4147-A177-3AD203B41FA5}">
                      <a16:colId xmlns:a16="http://schemas.microsoft.com/office/drawing/2014/main" val="1688107405"/>
                    </a:ext>
                  </a:extLst>
                </a:gridCol>
                <a:gridCol w="1169790">
                  <a:extLst>
                    <a:ext uri="{9D8B030D-6E8A-4147-A177-3AD203B41FA5}">
                      <a16:colId xmlns:a16="http://schemas.microsoft.com/office/drawing/2014/main" val="1795760550"/>
                    </a:ext>
                  </a:extLst>
                </a:gridCol>
                <a:gridCol w="1504016">
                  <a:extLst>
                    <a:ext uri="{9D8B030D-6E8A-4147-A177-3AD203B41FA5}">
                      <a16:colId xmlns:a16="http://schemas.microsoft.com/office/drawing/2014/main" val="1767566696"/>
                    </a:ext>
                  </a:extLst>
                </a:gridCol>
              </a:tblGrid>
              <a:tr h="64942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836922"/>
                  </a:ext>
                </a:extLst>
              </a:tr>
              <a:tr h="102825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выполнения муниципального задания МУК СДК «Камышевский»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3 535,0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3 676,4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3 823,5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8540"/>
                  </a:ext>
                </a:extLst>
              </a:tr>
              <a:tr h="6695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поддержка отрасли культуры</a:t>
                      </a:r>
                      <a:endParaRPr kumimoji="0" lang="ru-RU" sz="16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66604"/>
                  </a:ext>
                </a:extLst>
              </a:tr>
              <a:tr h="64942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3 535,0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3 676,4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3 823,5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350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124744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разделу «Культуру и кинематограф»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0"/>
            <a:ext cx="69545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58904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108520" y="764704"/>
            <a:ext cx="8752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356" y="2492896"/>
            <a:ext cx="4867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2021 году 94,2 %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97" y="0"/>
            <a:ext cx="764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29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Камышевского сельского поселения в 2021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87162"/>
            <a:ext cx="3744416" cy="1341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финансами Зимовниковского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5203,8 тыс. руб. (52,4 %)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6" y="2928937"/>
            <a:ext cx="1928426" cy="1456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164,7 тыс. руб. (1,7 %)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87163"/>
            <a:ext cx="4392488" cy="88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868,3 тыс.руб. (8,7 %)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1952" y="2928937"/>
            <a:ext cx="1815992" cy="1456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17,4 тыс.руб. (0,2%)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472362"/>
            <a:ext cx="4392488" cy="9131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Развитие культуры в Камышевском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3 535,0 тыс.руб. (35,6 %)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614556" y="1151906"/>
          <a:ext cx="2351314" cy="522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AF7F8D-06C9-4745-8017-F1DB95F1CDE1}"/>
              </a:ext>
            </a:extLst>
          </p:cNvPr>
          <p:cNvSpPr/>
          <p:nvPr/>
        </p:nvSpPr>
        <p:spPr>
          <a:xfrm>
            <a:off x="4067944" y="3364194"/>
            <a:ext cx="4392488" cy="10214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Энергоэффективность и развитие энергетики</a:t>
            </a:r>
          </a:p>
          <a:p>
            <a:pPr lvl="0" algn="ctr">
              <a:defRPr/>
            </a:pP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137,5 тыс. руб. (1,4 %)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785794"/>
            <a:ext cx="8712968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проекта бюджета Камышевского сельского поселения Зимовниковского района на 2021 год и плановый период 2022 и 2023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Зимовниковского района Ростовской области на 2021-2023 годы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24.08.2020 № 31)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Зимовниковского района Ростовской области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2021-2023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rgbClr val="10CF9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от 19.10.2020 № 72)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2021 год и плановый период 2022 и 2023 годов)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0"/>
            <a:ext cx="7460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905" y="705817"/>
            <a:ext cx="8572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9 926,7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94, 2 %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607,3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94,0 %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10 263,1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650,8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619672" y="5143500"/>
            <a:ext cx="7095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района, формируемые в рамках муниципальных программ Зимовниковского района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619672" y="6041706"/>
            <a:ext cx="7116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   непрограммные расходы бюджета Камышевского сельского                           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93,5 %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10 069,5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702,1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53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68" y="571500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проектов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7460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3116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214282" y="2500306"/>
            <a:ext cx="1857388" cy="215545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Картинки по запросу обеспечение жильё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019617" cy="15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9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764704"/>
            <a:ext cx="86793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юджета на 2021 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2022 и 2023 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Эффективность и приоритизация бюджетных расходов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1817870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Сбалансированность местных расходов 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3429000"/>
            <a:ext cx="1316094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14348" y="0"/>
            <a:ext cx="78901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8579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Показатели прогноза 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29849"/>
            <a:ext cx="2714644" cy="7704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2714644" cy="1428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(среднегодовая), 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271464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(декабрь к декабрю),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86388"/>
            <a:ext cx="2714644" cy="1143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29849"/>
            <a:ext cx="1428760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29849"/>
            <a:ext cx="1285884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2020 оценка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729849"/>
            <a:ext cx="264320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2143116"/>
            <a:ext cx="92869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2,061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400506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2,080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00050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2,041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9586" y="5357826"/>
            <a:ext cx="714380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0"/>
            <a:ext cx="8358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3538" y="3802595"/>
            <a:ext cx="829768" cy="16125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142,4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5436312"/>
            <a:ext cx="857256" cy="1421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118,1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1357297"/>
            <a:ext cx="8987692" cy="5500703"/>
            <a:chOff x="357158" y="1357297"/>
            <a:chExt cx="8215370" cy="43577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357297"/>
              <a:ext cx="185738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2214554"/>
              <a:ext cx="1857388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Оборот розничной торговли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286124"/>
              <a:ext cx="1857388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Прибыль прибыльных предприятий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4572008"/>
              <a:ext cx="1857388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Фонд заработной платы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4546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2019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отчёт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28926" y="1357297"/>
              <a:ext cx="78581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2020 оценка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14546" y="2222919"/>
              <a:ext cx="714380" cy="10548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6,0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29449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128,1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4588739"/>
              <a:ext cx="714380" cy="11262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113,0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2222916"/>
              <a:ext cx="807453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6,4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222919"/>
              <a:ext cx="714380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106,7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14744" y="3294489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111,1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4588736"/>
              <a:ext cx="714380" cy="11262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1357298"/>
              <a:ext cx="4143404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Прогноз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2912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15206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58148" y="1785926"/>
              <a:ext cx="714380" cy="436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2912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6,8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4350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106,3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7884" y="2222919"/>
              <a:ext cx="642941" cy="10548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7,2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00826" y="2222919"/>
              <a:ext cx="714381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105,9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5206" y="3302842"/>
              <a:ext cx="642941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127,3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2231280"/>
              <a:ext cx="714380" cy="10464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106,9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29124" y="3294488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111,5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43504" y="3294487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78,3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57884" y="3294484"/>
              <a:ext cx="642941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107,7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00826" y="329448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96,6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15206" y="2222918"/>
              <a:ext cx="642942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7,7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58148" y="3302840"/>
              <a:ext cx="714380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118,2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429124" y="4571997"/>
              <a:ext cx="714380" cy="11262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122,9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70857" y="4588729"/>
              <a:ext cx="687026" cy="11095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104,1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85236" y="4588721"/>
              <a:ext cx="642941" cy="11095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129,6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22060" y="4588717"/>
              <a:ext cx="693146" cy="11179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105,5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25824" y="4571996"/>
              <a:ext cx="642941" cy="11346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135,4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868765" y="4571997"/>
              <a:ext cx="697647" cy="11262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14744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 роста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95536" y="0"/>
            <a:ext cx="8534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41835"/>
            <a:ext cx="9144000" cy="7652877"/>
            <a:chOff x="0" y="-794877"/>
            <a:chExt cx="9144000" cy="7652877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439479"/>
              <a:ext cx="9144000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2021-2023 годы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176539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153300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Дефицит, профицит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2 161,3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0,2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10 913,9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10 771,6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9966" y="5941300"/>
              <a:ext cx="2365434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Проект бюджетных назначений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2021 год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81899"/>
              <a:ext cx="2309091" cy="1542652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Проект бюджетных назначений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2022 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Проект бюджетных назначений на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2023 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169456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169456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Безвозмездные поступления из федерального 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6540" y="2824550"/>
              <a:ext cx="2349280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10 534,0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5818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10 913,9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10 771,6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76539" y="3741249"/>
              <a:ext cx="2344445" cy="127192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1 811,1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512" y="-794877"/>
              <a:ext cx="8964488" cy="70788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Администрация Камышевского сельского поселения Зимовниковского района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67204" y="5013176"/>
              <a:ext cx="2351529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10 534,0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55241"/>
            <a:ext cx="400052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1 202,0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10 534,0 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10 534,0 тыс. рублей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89414"/>
            <a:ext cx="4000528" cy="198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Финансовая помощь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из областного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Бюджета:1 811,1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714884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совокупный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доход: 2789,7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661248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доходы-4 731,2</a:t>
            </a: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41001"/>
            <a:ext cx="1000132" cy="75009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1049043" cy="785794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доход"/>
          <p:cNvPicPr>
            <a:picLocks noChangeAspect="1" noChangeArrowheads="1"/>
          </p:cNvPicPr>
          <p:nvPr/>
        </p:nvPicPr>
        <p:blipFill>
          <a:blip r:embed="rId4" cstate="print"/>
          <a:srcRect l="14063" t="3750" r="13749" b="4999"/>
          <a:stretch>
            <a:fillRect/>
          </a:stretch>
        </p:blipFill>
        <p:spPr bwMode="auto">
          <a:xfrm>
            <a:off x="500034" y="4857760"/>
            <a:ext cx="714380" cy="5042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4" y="1357298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71,0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2000240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Образование: 18,5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674393"/>
            <a:ext cx="4143404" cy="117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1 005,8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5064" y="3980046"/>
            <a:ext cx="4144654" cy="785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национальная оборона : 207,3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90144" y="4914902"/>
            <a:ext cx="4143404" cy="85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3 535,0</a:t>
            </a: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4929190" y="1357298"/>
            <a:ext cx="530681" cy="571503"/>
          </a:xfrm>
          <a:prstGeom prst="rect">
            <a:avLst/>
          </a:prstGeom>
          <a:noFill/>
        </p:spPr>
      </p:pic>
      <p:pic>
        <p:nvPicPr>
          <p:cNvPr id="13332" name="Picture 20" descr="C:\Documents and Settings\sekretar1\Рабочий стол\Образование-в-Росс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000240"/>
            <a:ext cx="714380" cy="561370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00174"/>
            <a:ext cx="1405960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4241" y="2981249"/>
            <a:ext cx="642942" cy="651906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2926" y="5139156"/>
            <a:ext cx="915920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00034" y="640061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2021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902240"/>
            <a:ext cx="4143404" cy="767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5 696,4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236" y="6032154"/>
            <a:ext cx="1000039" cy="500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02" y="633228"/>
            <a:ext cx="761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74342"/>
            <a:ext cx="3143272" cy="1042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01008"/>
            <a:ext cx="3143272" cy="1022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«ПКЗ Агро»»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85738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136592" cy="1424047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36592" cy="1380742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7811"/>
            <a:ext cx="2190733" cy="1350147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996952"/>
            <a:ext cx="189044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636"/>
            <a:ext cx="2136592" cy="1350147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786322"/>
            <a:ext cx="1890448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0"/>
            <a:ext cx="7932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4830261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0"/>
            <a:ext cx="7315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4079</TotalTime>
  <Words>1139</Words>
  <Application>Microsoft Office PowerPoint</Application>
  <PresentationFormat>Экран (4:3)</PresentationFormat>
  <Paragraphs>321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545</cp:revision>
  <cp:lastPrinted>2019-12-04T11:38:52Z</cp:lastPrinted>
  <dcterms:modified xsi:type="dcterms:W3CDTF">2021-01-20T12:29:04Z</dcterms:modified>
</cp:coreProperties>
</file>