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2" r:id="rId1"/>
  </p:sldMasterIdLst>
  <p:notesMasterIdLst>
    <p:notesMasterId r:id="rId13"/>
  </p:notesMasterIdLst>
  <p:sldIdLst>
    <p:sldId id="264" r:id="rId2"/>
    <p:sldId id="274" r:id="rId3"/>
    <p:sldId id="317" r:id="rId4"/>
    <p:sldId id="359" r:id="rId5"/>
    <p:sldId id="360" r:id="rId6"/>
    <p:sldId id="361" r:id="rId7"/>
    <p:sldId id="373" r:id="rId8"/>
    <p:sldId id="375" r:id="rId9"/>
    <p:sldId id="376" r:id="rId10"/>
    <p:sldId id="335" r:id="rId11"/>
    <p:sldId id="38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DCC1"/>
    <a:srgbClr val="A4D76B"/>
    <a:srgbClr val="037106"/>
    <a:srgbClr val="4706CA"/>
    <a:srgbClr val="FF0000"/>
    <a:srgbClr val="33CC33"/>
    <a:srgbClr val="CCFFFF"/>
    <a:srgbClr val="FB81CF"/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732" autoAdjust="0"/>
    <p:restoredTop sz="93772" autoAdjust="0"/>
  </p:normalViewPr>
  <p:slideViewPr>
    <p:cSldViewPr>
      <p:cViewPr varScale="1">
        <p:scale>
          <a:sx n="83" d="100"/>
          <a:sy n="83" d="100"/>
        </p:scale>
        <p:origin x="1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-21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000"/>
              </a:solidFill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</c:spPr>
          <c:invertIfNegative val="0"/>
          <c:dLbls>
            <c:dLbl>
              <c:idx val="0"/>
              <c:layout>
                <c:manualLayout>
                  <c:x val="6.2012823959020904E-3"/>
                  <c:y val="-3.9572564300300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99-4A47-A31F-169FBF959896}"/>
                </c:ext>
              </c:extLst>
            </c:dLbl>
            <c:dLbl>
              <c:idx val="1"/>
              <c:layout>
                <c:manualLayout>
                  <c:x val="9.6200444978633767E-3"/>
                  <c:y val="-2.8001818911418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99-4A47-A31F-169FBF959896}"/>
                </c:ext>
              </c:extLst>
            </c:dLbl>
            <c:dLbl>
              <c:idx val="2"/>
              <c:layout>
                <c:manualLayout>
                  <c:x val="1.5503205989755209E-3"/>
                  <c:y val="-4.40846353735852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99-4A47-A31F-169FBF959896}"/>
                </c:ext>
              </c:extLst>
            </c:dLbl>
            <c:dLbl>
              <c:idx val="3"/>
              <c:layout>
                <c:manualLayout>
                  <c:x val="7.7516029948776089E-3"/>
                  <c:y val="-3.2237108338063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99-4A47-A31F-169FBF959896}"/>
                </c:ext>
              </c:extLst>
            </c:dLbl>
            <c:dLbl>
              <c:idx val="4"/>
              <c:layout>
                <c:manualLayout>
                  <c:x val="6.9708306978055176E-2"/>
                  <c:y val="-4.013535364846986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395407467231274"/>
                      <c:h val="7.73058562330378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5799-4A47-A31F-169FBF959896}"/>
                </c:ext>
              </c:extLst>
            </c:dLbl>
            <c:dLbl>
              <c:idx val="5"/>
              <c:layout>
                <c:manualLayout>
                  <c:x val="0"/>
                  <c:y val="-0.295466762271427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99-4A47-A31F-169FBF95989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13244.3</c:v>
                </c:pt>
                <c:pt idx="1">
                  <c:v>8041.2</c:v>
                </c:pt>
                <c:pt idx="2">
                  <c:v>5883.8</c:v>
                </c:pt>
                <c:pt idx="3">
                  <c:v>11211.8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799-4A47-A31F-169FBF9598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99829632"/>
        <c:axId val="99831168"/>
        <c:axId val="0"/>
      </c:bar3DChart>
      <c:catAx>
        <c:axId val="9982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9831168"/>
        <c:crosses val="autoZero"/>
        <c:auto val="1"/>
        <c:lblAlgn val="ctr"/>
        <c:lblOffset val="100"/>
        <c:noMultiLvlLbl val="0"/>
      </c:catAx>
      <c:valAx>
        <c:axId val="99831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98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2019 год</a:t>
            </a:r>
          </a:p>
        </c:rich>
      </c:tx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spPr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  <c:marker>
            <c:symbol val="none"/>
          </c:marker>
          <c:dLbls>
            <c:dLbl>
              <c:idx val="1"/>
              <c:layout>
                <c:manualLayout>
                  <c:x val="-4.0577925267262775E-2"/>
                  <c:y val="1.731788645278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D7-4C36-9CDA-42B7D10B4882}"/>
                </c:ext>
              </c:extLst>
            </c:dLbl>
            <c:dLbl>
              <c:idx val="2"/>
              <c:layout>
                <c:manualLayout>
                  <c:x val="-3.1947996456700892E-2"/>
                  <c:y val="-1.6398352658828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D7-4C36-9CDA-42B7D10B4882}"/>
                </c:ext>
              </c:extLst>
            </c:dLbl>
            <c:dLbl>
              <c:idx val="3"/>
              <c:layout>
                <c:manualLayout>
                  <c:x val="-1.813154838318624E-2"/>
                  <c:y val="1.731788645278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D7-4C36-9CDA-42B7D10B48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НДФЛ</c:v>
                </c:pt>
                <c:pt idx="1">
                  <c:v>Акцизы</c:v>
                </c:pt>
                <c:pt idx="2">
                  <c:v>Налог на имущество</c:v>
                </c:pt>
                <c:pt idx="3">
                  <c:v>Налоги на совокупный доход</c:v>
                </c:pt>
                <c:pt idx="4">
                  <c:v>Госпошлина</c:v>
                </c:pt>
                <c:pt idx="5">
                  <c:v>Доходы от оказания платных услуг (работ) и компенсации затрат государства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1583.5</c:v>
                </c:pt>
                <c:pt idx="1">
                  <c:v>0</c:v>
                </c:pt>
                <c:pt idx="2">
                  <c:v>4074.9</c:v>
                </c:pt>
                <c:pt idx="3">
                  <c:v>4501.8</c:v>
                </c:pt>
                <c:pt idx="4">
                  <c:v>5.9</c:v>
                </c:pt>
                <c:pt idx="5">
                  <c:v>20.9</c:v>
                </c:pt>
                <c:pt idx="6">
                  <c:v>1024.8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D7-4C36-9CDA-42B7D10B4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0738432"/>
        <c:axId val="110744704"/>
      </c:lineChart>
      <c:catAx>
        <c:axId val="1107384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 i="1" baseline="0"/>
            </a:pPr>
            <a:endParaRPr lang="ru-RU"/>
          </a:p>
        </c:txPr>
        <c:crossAx val="110744704"/>
        <c:crosses val="autoZero"/>
        <c:auto val="1"/>
        <c:lblAlgn val="ctr"/>
        <c:lblOffset val="100"/>
        <c:noMultiLvlLbl val="0"/>
      </c:catAx>
      <c:valAx>
        <c:axId val="11074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0738432"/>
        <c:crosses val="autoZero"/>
        <c:crossBetween val="between"/>
      </c:valAx>
    </c:plotArea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71083611429453308"/>
          <c:h val="0.935276353102435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explosion val="37"/>
          <c:dPt>
            <c:idx val="0"/>
            <c:bubble3D val="0"/>
            <c:spPr>
              <a:solidFill>
                <a:srgbClr val="3333CC"/>
              </a:solidFill>
            </c:spPr>
            <c:extLst>
              <c:ext xmlns:c16="http://schemas.microsoft.com/office/drawing/2014/chart" uri="{C3380CC4-5D6E-409C-BE32-E72D297353CC}">
                <c16:uniqueId val="{00000000-5237-4632-A798-3C0DBFAF7BD6}"/>
              </c:ext>
            </c:extLst>
          </c:dPt>
          <c:dPt>
            <c:idx val="1"/>
            <c:bubble3D val="0"/>
            <c:spPr>
              <a:solidFill>
                <a:srgbClr val="E4287D"/>
              </a:solidFill>
            </c:spPr>
            <c:extLst>
              <c:ext xmlns:c16="http://schemas.microsoft.com/office/drawing/2014/chart" uri="{C3380CC4-5D6E-409C-BE32-E72D297353CC}">
                <c16:uniqueId val="{00000001-5237-4632-A798-3C0DBFAF7BD6}"/>
              </c:ext>
            </c:extLst>
          </c:dPt>
          <c:dPt>
            <c:idx val="2"/>
            <c:bubble3D val="0"/>
            <c:spPr>
              <a:solidFill>
                <a:srgbClr val="66FF33"/>
              </a:solidFill>
            </c:spPr>
            <c:extLst>
              <c:ext xmlns:c16="http://schemas.microsoft.com/office/drawing/2014/chart" uri="{C3380CC4-5D6E-409C-BE32-E72D297353CC}">
                <c16:uniqueId val="{00000002-5237-4632-A798-3C0DBFAF7BD6}"/>
              </c:ext>
            </c:extLst>
          </c:dPt>
          <c:dPt>
            <c:idx val="3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237-4632-A798-3C0DBFAF7BD6}"/>
              </c:ext>
            </c:extLst>
          </c:dPt>
          <c:dPt>
            <c:idx val="4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4-5237-4632-A798-3C0DBFAF7BD6}"/>
              </c:ext>
            </c:extLst>
          </c:dPt>
          <c:dPt>
            <c:idx val="5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5237-4632-A798-3C0DBFAF7BD6}"/>
              </c:ext>
            </c:extLst>
          </c:dPt>
          <c:dPt>
            <c:idx val="6"/>
            <c:bubble3D val="0"/>
            <c:spPr>
              <a:solidFill>
                <a:srgbClr val="CC0000"/>
              </a:solidFill>
            </c:spPr>
            <c:extLst>
              <c:ext xmlns:c16="http://schemas.microsoft.com/office/drawing/2014/chart" uri="{C3380CC4-5D6E-409C-BE32-E72D297353CC}">
                <c16:uniqueId val="{00000006-5237-4632-A798-3C0DBFAF7BD6}"/>
              </c:ext>
            </c:extLst>
          </c:dPt>
          <c:dLbls>
            <c:dLbl>
              <c:idx val="0"/>
              <c:layout>
                <c:manualLayout>
                  <c:x val="-8.7923415387958698E-2"/>
                  <c:y val="-0.2585272444698088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237-4632-A798-3C0DBFAF7BD6}"/>
                </c:ext>
              </c:extLst>
            </c:dLbl>
            <c:dLbl>
              <c:idx val="1"/>
              <c:layout>
                <c:manualLayout>
                  <c:x val="5.2348322198445783E-2"/>
                  <c:y val="6.062578362708535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37-4632-A798-3C0DBFAF7BD6}"/>
                </c:ext>
              </c:extLst>
            </c:dLbl>
            <c:dLbl>
              <c:idx val="2"/>
              <c:layout>
                <c:manualLayout>
                  <c:x val="8.9403890706841798E-4"/>
                  <c:y val="-0.1503328169047826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37-4632-A798-3C0DBFAF7BD6}"/>
                </c:ext>
              </c:extLst>
            </c:dLbl>
            <c:dLbl>
              <c:idx val="3"/>
              <c:layout>
                <c:manualLayout>
                  <c:x val="-1.4857572328488607E-2"/>
                  <c:y val="-2.7487841302038852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237-4632-A798-3C0DBFAF7BD6}"/>
                </c:ext>
              </c:extLst>
            </c:dLbl>
            <c:dLbl>
              <c:idx val="4"/>
              <c:layout>
                <c:manualLayout>
                  <c:x val="-2.8844261301188577E-2"/>
                  <c:y val="-5.004631884937644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37-4632-A798-3C0DBFAF7BD6}"/>
                </c:ext>
              </c:extLst>
            </c:dLbl>
            <c:dLbl>
              <c:idx val="7"/>
              <c:layout>
                <c:manualLayout>
                  <c:x val="2.5813000985497412E-2"/>
                  <c:y val="-3.22898282209568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37-4632-A798-3C0DBFAF7BD6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НДФЛ - 1583,5 тыс.рублей</c:v>
                </c:pt>
                <c:pt idx="1">
                  <c:v>Налоги на совокупный доход - 4501,8 тыс.рублей</c:v>
                </c:pt>
                <c:pt idx="2">
                  <c:v>Налог на имущество - 4074,9 тыс.рублей </c:v>
                </c:pt>
                <c:pt idx="3">
                  <c:v>Госпошлина - 5,9 тыс.рублей</c:v>
                </c:pt>
                <c:pt idx="4">
                  <c:v>Доходы от использования имущества - 807,3 тыс.рублей</c:v>
                </c:pt>
                <c:pt idx="5">
                  <c:v>Штрафы - 17,2 тыс.рублей</c:v>
                </c:pt>
                <c:pt idx="6">
                  <c:v>Доходы от продажи материальных и нематериальныактивов- 200,3 тыс.рублей</c:v>
                </c:pt>
                <c:pt idx="7">
                  <c:v>Доходы от оказания платных услуг (работ) и компенсации затрат государства - 20,9 тыс.рублей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1583.5</c:v>
                </c:pt>
                <c:pt idx="1">
                  <c:v>4501.8</c:v>
                </c:pt>
                <c:pt idx="2">
                  <c:v>4074.9</c:v>
                </c:pt>
                <c:pt idx="3">
                  <c:v>5.9</c:v>
                </c:pt>
                <c:pt idx="4">
                  <c:v>807.3</c:v>
                </c:pt>
                <c:pt idx="5">
                  <c:v>17.2</c:v>
                </c:pt>
                <c:pt idx="6">
                  <c:v>200.3</c:v>
                </c:pt>
                <c:pt idx="7">
                  <c:v>20.9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237-4632-A798-3C0DBFAF7BD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8811731562490814"/>
          <c:y val="0"/>
          <c:w val="0.61188268437509186"/>
          <c:h val="1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0.41277</cdr:x>
      <cdr:y>0.35211</cdr:y>
    </cdr:from>
    <cdr:to>
      <cdr:x>0.41277</cdr:x>
      <cdr:y>0.42254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rot="16200000" flipV="1">
          <a:off x="3536148" y="1964545"/>
          <a:ext cx="3571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0.01783</cdr:x>
      <cdr:y>0.41026</cdr:y>
    </cdr:from>
    <cdr:to>
      <cdr:x>0.01783</cdr:x>
      <cdr:y>0.44118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 rot="5400000">
          <a:off x="74996" y="2372161"/>
          <a:ext cx="17229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821D8-9D3E-4B3D-B640-00CF50CB81D4}" type="datetimeFigureOut">
              <a:rPr lang="ru-RU" smtClean="0"/>
              <a:pPr/>
              <a:t>19.01.2021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8914F-40AF-4B36-A346-8D64A86642A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CAD36-C6A2-4B14-8494-71A6AD0693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19.01.2021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19.01.2021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19.01.2021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B22EA-7D03-4102-BFFD-0F038D9BA26B}" type="datetimeFigureOut">
              <a:rPr lang="ru-RU" smtClean="0"/>
              <a:pPr/>
              <a:t>19.01.2021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18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B22EA-7D03-4102-BFFD-0F038D9BA26B}" type="datetimeFigureOut">
              <a:rPr lang="ru-RU" smtClean="0"/>
              <a:pPr/>
              <a:t>19.01.2021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A669-5A3E-49B2-95FF-B04C597E65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35756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ru-RU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Исполнение бюджета</a:t>
            </a:r>
            <a:br>
              <a:rPr lang="ru-RU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>
                <a:ln>
                  <a:solidFill>
                    <a:schemeClr val="tx1"/>
                  </a:solidFill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Камышевского сельского поселения Зимовниковского района за 2019 год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0034" y="3714752"/>
            <a:ext cx="7772400" cy="672662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10241" name="Picture 1" descr="C:\Documents and Settings\sekretar1\Рабочий стол\ПРЕЗЕНТАЦИЯ\картинки\Зимовники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6248" y="3214686"/>
            <a:ext cx="4500594" cy="335756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3" cstate="print"/>
          <a:srcRect l="28808" t="47727" r="44784" b="27273"/>
          <a:stretch>
            <a:fillRect/>
          </a:stretch>
        </p:blipFill>
        <p:spPr bwMode="auto">
          <a:xfrm>
            <a:off x="509558" y="3214686"/>
            <a:ext cx="3214710" cy="335758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Структура муниципальных программ</a:t>
            </a:r>
            <a:br>
              <a:rPr lang="ru-RU" sz="32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</a:br>
            <a:r>
              <a:rPr lang="ru-RU" sz="3200" b="1" i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</a:rPr>
              <a:t>Камышевского сельского поселения Зимовниковского района в 2019 году</a:t>
            </a:r>
          </a:p>
        </p:txBody>
      </p:sp>
      <p:sp>
        <p:nvSpPr>
          <p:cNvPr id="4" name="Овал 3"/>
          <p:cNvSpPr/>
          <p:nvPr/>
        </p:nvSpPr>
        <p:spPr>
          <a:xfrm>
            <a:off x="357126" y="1571612"/>
            <a:ext cx="8644030" cy="5286388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Всего  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8517,8тыс.рублей</a:t>
            </a:r>
          </a:p>
          <a:p>
            <a:pPr algn="ctr"/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857620" y="1628800"/>
            <a:ext cx="2016224" cy="1336482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2">
                <a:lumMod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муниципальными финансами и создание условий для эффективного управления муниципальными финансами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(4439,8 тыс.руб.)</a:t>
            </a:r>
          </a:p>
        </p:txBody>
      </p:sp>
      <p:sp>
        <p:nvSpPr>
          <p:cNvPr id="7" name="Овал 6"/>
          <p:cNvSpPr/>
          <p:nvPr/>
        </p:nvSpPr>
        <p:spPr>
          <a:xfrm>
            <a:off x="714348" y="3429000"/>
            <a:ext cx="1985444" cy="792088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культуры 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(3102,4 тыс.руб.)</a:t>
            </a:r>
          </a:p>
        </p:txBody>
      </p:sp>
      <p:sp>
        <p:nvSpPr>
          <p:cNvPr id="8" name="Овал 7"/>
          <p:cNvSpPr/>
          <p:nvPr/>
        </p:nvSpPr>
        <p:spPr>
          <a:xfrm>
            <a:off x="6147643" y="3081656"/>
            <a:ext cx="1857387" cy="949885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 extrusionH="76200" prstMaterial="matte">
            <a:bevelT/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Муниципальная политика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(163,9 тыс.руб.)</a:t>
            </a:r>
          </a:p>
        </p:txBody>
      </p:sp>
      <p:sp>
        <p:nvSpPr>
          <p:cNvPr id="9" name="Овал 8"/>
          <p:cNvSpPr/>
          <p:nvPr/>
        </p:nvSpPr>
        <p:spPr>
          <a:xfrm>
            <a:off x="3995936" y="5429264"/>
            <a:ext cx="2160240" cy="1285884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качественными жилищно-коммунальными услугами населения Камышевского сельского поселения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(198,9 тыс.руб.)</a:t>
            </a:r>
          </a:p>
        </p:txBody>
      </p:sp>
      <p:sp>
        <p:nvSpPr>
          <p:cNvPr id="11" name="Овал 10"/>
          <p:cNvSpPr/>
          <p:nvPr/>
        </p:nvSpPr>
        <p:spPr>
          <a:xfrm>
            <a:off x="6576272" y="4147914"/>
            <a:ext cx="2160240" cy="1369318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(16,0 тыс.руб.)</a:t>
            </a:r>
          </a:p>
        </p:txBody>
      </p:sp>
      <p:sp>
        <p:nvSpPr>
          <p:cNvPr id="15" name="Овал 14"/>
          <p:cNvSpPr/>
          <p:nvPr/>
        </p:nvSpPr>
        <p:spPr>
          <a:xfrm>
            <a:off x="1357290" y="4525362"/>
            <a:ext cx="1710504" cy="1618282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Энергоэффективность и развитие энергетики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(515,1 тыс.руб.)</a:t>
            </a:r>
          </a:p>
        </p:txBody>
      </p:sp>
      <p:sp>
        <p:nvSpPr>
          <p:cNvPr id="17" name="Овал 16"/>
          <p:cNvSpPr/>
          <p:nvPr/>
        </p:nvSpPr>
        <p:spPr>
          <a:xfrm>
            <a:off x="1691680" y="2204864"/>
            <a:ext cx="1985444" cy="760418"/>
          </a:xfrm>
          <a:prstGeom prst="ellipse">
            <a:avLst/>
          </a:prstGeom>
          <a:solidFill>
            <a:srgbClr val="F51A09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общественного порядка и противодействие преступности</a:t>
            </a:r>
          </a:p>
          <a:p>
            <a:pPr algn="ctr"/>
            <a:r>
              <a:rPr lang="ru-RU" sz="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90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(5,0 тыс.руб.)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8C8DBC-8A08-4C8F-A8BD-7D72701255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000980"/>
            <a:ext cx="1512168" cy="760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76915D-0953-4842-B6FF-A55E121E5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464852"/>
            <a:ext cx="1285884" cy="82153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85953C4-A63A-4D23-AAEB-E46527BB3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2033" y="2987974"/>
            <a:ext cx="1262135" cy="80826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1BA136D-D8DA-4CC5-ABF4-BB6E71D463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0322" y="4464852"/>
            <a:ext cx="1567628" cy="848038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97B25149-C1EF-49BD-BCE1-3D451898F340}"/>
              </a:ext>
            </a:extLst>
          </p:cNvPr>
          <p:cNvSpPr/>
          <p:nvPr/>
        </p:nvSpPr>
        <p:spPr>
          <a:xfrm>
            <a:off x="5954972" y="2117245"/>
            <a:ext cx="1857387" cy="84803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Управление муниципальным имуществом</a:t>
            </a:r>
          </a:p>
          <a:p>
            <a:pPr algn="ctr"/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(76,7 тыс. рублей)</a:t>
            </a:r>
            <a:endParaRPr lang="ru-RU" sz="1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7" name="Блок-схема: перфолента 6">
            <a:extLst>
              <a:ext uri="{FF2B5EF4-FFF2-40B4-BE49-F238E27FC236}">
                <a16:creationId xmlns:a16="http://schemas.microsoft.com/office/drawing/2014/main" id="{830A53AC-B1F0-46CF-9887-B93C1611AFB6}"/>
              </a:ext>
            </a:extLst>
          </p:cNvPr>
          <p:cNvSpPr/>
          <p:nvPr/>
        </p:nvSpPr>
        <p:spPr>
          <a:xfrm>
            <a:off x="642910" y="116632"/>
            <a:ext cx="8072494" cy="6741368"/>
          </a:xfrm>
          <a:prstGeom prst="flowChartPunchedTape">
            <a:avLst/>
          </a:prstGeom>
          <a:gradFill flip="none" rotWithShape="1">
            <a:gsLst>
              <a:gs pos="0">
                <a:srgbClr val="4706CA">
                  <a:shade val="30000"/>
                  <a:satMod val="115000"/>
                </a:srgbClr>
              </a:gs>
              <a:gs pos="50000">
                <a:srgbClr val="4706CA">
                  <a:shade val="67500"/>
                  <a:satMod val="115000"/>
                </a:srgbClr>
              </a:gs>
              <a:gs pos="100000">
                <a:srgbClr val="4706CA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Проведение единой бюджетной и налоговой политике позволило обеспечить сбалансированность местного бюджета и выполнение поставленных Президентом России</a:t>
            </a:r>
            <a:r>
              <a:rPr lang="en-US" sz="2000" b="1" dirty="0">
                <a:solidFill>
                  <a:schemeClr val="bg1"/>
                </a:solidFill>
              </a:rPr>
              <a:t>,</a:t>
            </a:r>
            <a:r>
              <a:rPr lang="ru-RU" sz="2000" b="1" dirty="0">
                <a:solidFill>
                  <a:schemeClr val="bg1"/>
                </a:solidFill>
              </a:rPr>
              <a:t> Главой района и Главой Администрации Камышевского сельского поселения стратегических задач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14283" y="785794"/>
            <a:ext cx="3214710" cy="5500726"/>
          </a:xfrm>
          <a:prstGeom prst="flowChartAlternateProcess">
            <a:avLst/>
          </a:prstGeom>
          <a:ln w="190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бюджета Камышевского сельского поселения Зимовниковского района на основе муниципальных программ Камышевского сельского поселения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1428736"/>
            <a:ext cx="5365830" cy="4055979"/>
          </a:xfrm>
          <a:prstGeom prst="roundRect">
            <a:avLst/>
          </a:prstGeom>
          <a:ln w="190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Камышевского сельского поселения Зимовниковского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2019 года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сформирован и исполнен в программной структуре расходов на основе утвержденных Администрацией Камышевского сельского поселения 8 муниципальных программ.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их реализацию было направлено в 2019 году 8517,7</a:t>
            </a:r>
            <a:r>
              <a:rPr lang="ru-RU" sz="2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 или 94,4 процента всех расходов бюджета Камышевского сельского поселения Зимовниковского района.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1142984"/>
            <a:ext cx="3929058" cy="50863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>
                <a:solidFill>
                  <a:schemeClr val="tx1"/>
                </a:solidFill>
              </a:rPr>
              <a:t>Обеспечение сбалансированности  бюджета Камышевского сельского поселения Зимовниковского района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1902" y="928670"/>
            <a:ext cx="4857816" cy="542928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	Бюджету Камышевского сельского поселения Зимовниковского района предоставлено 918,0 тыс. рублей безвозмездных поступлений из бюджетов других уровней (уменьшение к 2018 году на 1576,5 тыс. рублей или 36,8 %).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	Просроченная кредиторская задолженность по расходам бюджета Камышевского сельского поселения Зимовниковского района на 01.01.2020 года недопущена.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 Муниципальный долг на 01.01.2020 года отсутствует.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 Бюджет Камышевского сельского поселения Зимовниковского района исполнен с профицитом в сумме 3111,4 тыс.руб.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714744" y="285728"/>
            <a:ext cx="857256" cy="642942"/>
          </a:xfrm>
          <a:prstGeom prst="downArrow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3"/>
          <p:cNvSpPr>
            <a:spLocks noGrp="1"/>
          </p:cNvSpPr>
          <p:nvPr>
            <p:ph type="ctrTitle" idx="4294967295"/>
          </p:nvPr>
        </p:nvSpPr>
        <p:spPr>
          <a:xfrm>
            <a:off x="357158" y="142852"/>
            <a:ext cx="8143932" cy="1241425"/>
          </a:xfrm>
        </p:spPr>
        <p:txBody>
          <a:bodyPr anchor="ctr">
            <a:noAutofit/>
          </a:bodyPr>
          <a:lstStyle/>
          <a:p>
            <a:pPr eaLnBrk="1" hangingPunct="1"/>
            <a:r>
              <a:rPr lang="ru-RU" alt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Динамика собственных доходов бюджета </a:t>
            </a:r>
            <a:br>
              <a:rPr lang="ru-RU" alt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</a:br>
            <a:r>
              <a:rPr lang="ru-RU" alt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Камышевского сельского поселения                   </a:t>
            </a:r>
            <a:r>
              <a:rPr lang="ru-RU" sz="2800" b="1" i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egoe UI" pitchFamily="34" charset="0"/>
                <a:cs typeface="Segoe UI" pitchFamily="34" charset="0"/>
              </a:rPr>
              <a:t>Зимовниковского района</a:t>
            </a:r>
            <a:endParaRPr lang="ru-RU" sz="1000" b="1" i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egoe UI" pitchFamily="34" charset="0"/>
              <a:cs typeface="Segoe UI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36180504"/>
              </p:ext>
            </p:extLst>
          </p:nvPr>
        </p:nvGraphicFramePr>
        <p:xfrm>
          <a:off x="251520" y="1384277"/>
          <a:ext cx="8392446" cy="4902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4282" y="142852"/>
            <a:ext cx="8643966" cy="132556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/>
          <a:p>
            <a:pPr algn="ctr" eaLnBrk="1" hangingPunct="1"/>
            <a:r>
              <a:rPr lang="ru-RU" altLang="ru-RU" sz="2400" b="1" dirty="0">
                <a:latin typeface="Book Antiqua" pitchFamily="18" charset="0"/>
                <a:cs typeface="Arial" charset="0"/>
              </a:rPr>
              <a:t>Структура поступлений бюджетообразующих налогов </a:t>
            </a:r>
            <a:br>
              <a:rPr lang="ru-RU" altLang="ru-RU" sz="2400" b="1" dirty="0">
                <a:latin typeface="Book Antiqua" pitchFamily="18" charset="0"/>
                <a:cs typeface="Arial" charset="0"/>
              </a:rPr>
            </a:br>
            <a:r>
              <a:rPr lang="ru-RU" altLang="ru-RU" sz="2400" b="1" dirty="0">
                <a:latin typeface="Book Antiqua" pitchFamily="18" charset="0"/>
                <a:cs typeface="Arial" charset="0"/>
              </a:rPr>
              <a:t>в бюджет Камышевского сельского поселения Зимовниковского района</a:t>
            </a:r>
            <a:endParaRPr lang="ru-RU" sz="2400" dirty="0">
              <a:latin typeface="Book Antiqua" pitchFamily="18" charset="0"/>
              <a:cs typeface="Arial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77714516"/>
              </p:ext>
            </p:extLst>
          </p:nvPr>
        </p:nvGraphicFramePr>
        <p:xfrm>
          <a:off x="538724" y="1468415"/>
          <a:ext cx="8286808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85786" y="142852"/>
            <a:ext cx="7572428" cy="10144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 fontScale="90000"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Структура собственных доходов бюджета </a:t>
            </a:r>
            <a:b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</a:b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charset="0"/>
              </a:rPr>
              <a:t>Камышевского сельского поселения Зимовниковского района в 2019 году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  <a:cs typeface="Arial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75718302"/>
              </p:ext>
            </p:extLst>
          </p:nvPr>
        </p:nvGraphicFramePr>
        <p:xfrm>
          <a:off x="107504" y="1157286"/>
          <a:ext cx="8915982" cy="5700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рапеция 6"/>
          <p:cNvSpPr/>
          <p:nvPr/>
        </p:nvSpPr>
        <p:spPr>
          <a:xfrm>
            <a:off x="2786050" y="3354170"/>
            <a:ext cx="4000528" cy="646331"/>
          </a:xfrm>
          <a:prstGeom prst="trapezoid">
            <a:avLst/>
          </a:prstGeom>
          <a:gradFill>
            <a:gsLst>
              <a:gs pos="0">
                <a:srgbClr val="000000"/>
              </a:gs>
              <a:gs pos="20000">
                <a:srgbClr val="000040"/>
              </a:gs>
              <a:gs pos="50000">
                <a:srgbClr val="400040"/>
              </a:gs>
              <a:gs pos="75000">
                <a:srgbClr val="8F0040"/>
              </a:gs>
              <a:gs pos="89999">
                <a:srgbClr val="F27300"/>
              </a:gs>
              <a:gs pos="100000">
                <a:srgbClr val="FFBF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Национальная оборона – 208,2 тыс.рублей</a:t>
            </a:r>
          </a:p>
        </p:txBody>
      </p:sp>
      <p:sp>
        <p:nvSpPr>
          <p:cNvPr id="8" name="Трапеция 7"/>
          <p:cNvSpPr/>
          <p:nvPr/>
        </p:nvSpPr>
        <p:spPr>
          <a:xfrm>
            <a:off x="2483768" y="4027980"/>
            <a:ext cx="4588562" cy="758340"/>
          </a:xfrm>
          <a:prstGeom prst="trapezoid">
            <a:avLst/>
          </a:prstGeom>
          <a:gradFill>
            <a:gsLst>
              <a:gs pos="0">
                <a:srgbClr val="825600"/>
              </a:gs>
              <a:gs pos="13000">
                <a:srgbClr val="FFA800"/>
              </a:gs>
              <a:gs pos="28000">
                <a:srgbClr val="825600"/>
              </a:gs>
              <a:gs pos="42999">
                <a:srgbClr val="FFA800"/>
              </a:gs>
              <a:gs pos="58000">
                <a:srgbClr val="825600"/>
              </a:gs>
              <a:gs pos="72000">
                <a:srgbClr val="FFA800"/>
              </a:gs>
              <a:gs pos="87000">
                <a:srgbClr val="825600"/>
              </a:gs>
              <a:gs pos="100000">
                <a:srgbClr val="FFA800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Национальная экономика –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76,7 тыс. рублей</a:t>
            </a:r>
          </a:p>
        </p:txBody>
      </p:sp>
      <p:sp>
        <p:nvSpPr>
          <p:cNvPr id="10" name="Трапеция 9"/>
          <p:cNvSpPr/>
          <p:nvPr/>
        </p:nvSpPr>
        <p:spPr>
          <a:xfrm>
            <a:off x="1928794" y="5456740"/>
            <a:ext cx="5715040" cy="554149"/>
          </a:xfrm>
          <a:prstGeom prst="trapezoid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Культура, кинематография – 3152,4 тыс.рублей</a:t>
            </a:r>
          </a:p>
        </p:txBody>
      </p:sp>
      <p:sp>
        <p:nvSpPr>
          <p:cNvPr id="11" name="Трапеция 10"/>
          <p:cNvSpPr/>
          <p:nvPr/>
        </p:nvSpPr>
        <p:spPr>
          <a:xfrm>
            <a:off x="1643042" y="6036490"/>
            <a:ext cx="6286544" cy="607219"/>
          </a:xfrm>
          <a:prstGeom prst="trapezoid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</a:rPr>
              <a:t>Общегосударственные вопросы – 4730,5 тыс.рублей</a:t>
            </a:r>
          </a:p>
        </p:txBody>
      </p:sp>
      <p:sp>
        <p:nvSpPr>
          <p:cNvPr id="14" name="Овальная выноска 13"/>
          <p:cNvSpPr/>
          <p:nvPr/>
        </p:nvSpPr>
        <p:spPr>
          <a:xfrm>
            <a:off x="6607988" y="2445776"/>
            <a:ext cx="1500187" cy="1000125"/>
          </a:xfrm>
          <a:prstGeom prst="wedgeEllipseCallout">
            <a:avLst>
              <a:gd name="adj1" fmla="val -36370"/>
              <a:gd name="adj2" fmla="val 72360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2,3 %</a:t>
            </a:r>
          </a:p>
        </p:txBody>
      </p:sp>
      <p:sp>
        <p:nvSpPr>
          <p:cNvPr id="16" name="Овальная выноска 15"/>
          <p:cNvSpPr/>
          <p:nvPr/>
        </p:nvSpPr>
        <p:spPr>
          <a:xfrm>
            <a:off x="7865724" y="5322111"/>
            <a:ext cx="1357312" cy="1000125"/>
          </a:xfrm>
          <a:prstGeom prst="wedgeEllipseCallout">
            <a:avLst>
              <a:gd name="adj1" fmla="val -46591"/>
              <a:gd name="adj2" fmla="val 60707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52,5 %</a:t>
            </a:r>
          </a:p>
        </p:txBody>
      </p:sp>
      <p:sp>
        <p:nvSpPr>
          <p:cNvPr id="17" name="Овальная выноска 16"/>
          <p:cNvSpPr/>
          <p:nvPr/>
        </p:nvSpPr>
        <p:spPr>
          <a:xfrm>
            <a:off x="7286644" y="3979345"/>
            <a:ext cx="1677844" cy="642942"/>
          </a:xfrm>
          <a:prstGeom prst="wedgeEllipseCallout">
            <a:avLst>
              <a:gd name="adj1" fmla="val -45878"/>
              <a:gd name="adj2" fmla="val 115926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8,0 %</a:t>
            </a:r>
          </a:p>
        </p:txBody>
      </p:sp>
      <p:sp>
        <p:nvSpPr>
          <p:cNvPr id="19" name="Овальная выноска 18"/>
          <p:cNvSpPr/>
          <p:nvPr/>
        </p:nvSpPr>
        <p:spPr>
          <a:xfrm rot="15830712">
            <a:off x="855332" y="3283138"/>
            <a:ext cx="1150917" cy="1443037"/>
          </a:xfrm>
          <a:prstGeom prst="wedgeEllipseCallout">
            <a:avLst>
              <a:gd name="adj1" fmla="val -32905"/>
              <a:gd name="adj2" fmla="val 76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 0,9 %</a:t>
            </a:r>
          </a:p>
        </p:txBody>
      </p:sp>
      <p:sp>
        <p:nvSpPr>
          <p:cNvPr id="20" name="Овальная выноска 19"/>
          <p:cNvSpPr/>
          <p:nvPr/>
        </p:nvSpPr>
        <p:spPr>
          <a:xfrm rot="15830712">
            <a:off x="453697" y="4373727"/>
            <a:ext cx="955152" cy="1450975"/>
          </a:xfrm>
          <a:prstGeom prst="wedgeEllipseCallout">
            <a:avLst>
              <a:gd name="adj1" fmla="val -66195"/>
              <a:gd name="adj2" fmla="val 65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35,0 %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23528" y="357183"/>
            <a:ext cx="88204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Исполнение расходной части бюджета Камышевского сельского поселения Зимовниковского района и удельный вес в структуре расходов за 2019 год</a:t>
            </a:r>
          </a:p>
        </p:txBody>
      </p:sp>
      <p:sp>
        <p:nvSpPr>
          <p:cNvPr id="22" name="Трапеция 21"/>
          <p:cNvSpPr/>
          <p:nvPr/>
        </p:nvSpPr>
        <p:spPr>
          <a:xfrm>
            <a:off x="2214546" y="4786320"/>
            <a:ext cx="5143536" cy="642942"/>
          </a:xfrm>
          <a:prstGeom prst="trapezoid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Жилищно-коммунальное хозяйство – 714,1 тыс.рублей</a:t>
            </a:r>
          </a:p>
        </p:txBody>
      </p:sp>
      <p:sp>
        <p:nvSpPr>
          <p:cNvPr id="23" name="Трапеция 22"/>
          <p:cNvSpPr/>
          <p:nvPr/>
        </p:nvSpPr>
        <p:spPr>
          <a:xfrm>
            <a:off x="3059832" y="2740512"/>
            <a:ext cx="3384375" cy="613657"/>
          </a:xfrm>
          <a:prstGeom prst="trapezoid">
            <a:avLst/>
          </a:prstGeom>
          <a:gradFill>
            <a:gsLst>
              <a:gs pos="0">
                <a:srgbClr val="DCEBF5"/>
              </a:gs>
              <a:gs pos="8000">
                <a:srgbClr val="83A7C3"/>
              </a:gs>
              <a:gs pos="13000">
                <a:srgbClr val="768FB9"/>
              </a:gs>
              <a:gs pos="21001">
                <a:srgbClr val="83A7C3"/>
              </a:gs>
              <a:gs pos="52000">
                <a:srgbClr val="FFFFFF"/>
              </a:gs>
              <a:gs pos="56000">
                <a:srgbClr val="9C6563"/>
              </a:gs>
              <a:gs pos="58000">
                <a:srgbClr val="80302D"/>
              </a:gs>
              <a:gs pos="71001">
                <a:srgbClr val="C0524E"/>
              </a:gs>
              <a:gs pos="94000">
                <a:srgbClr val="EBDAD4"/>
              </a:gs>
              <a:gs pos="100000">
                <a:srgbClr val="55261C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B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Социальная политика –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64,0 тыс. рублей</a:t>
            </a:r>
          </a:p>
        </p:txBody>
      </p:sp>
      <p:sp>
        <p:nvSpPr>
          <p:cNvPr id="25" name="Овальная выноска 24"/>
          <p:cNvSpPr/>
          <p:nvPr/>
        </p:nvSpPr>
        <p:spPr>
          <a:xfrm rot="15913435">
            <a:off x="1862723" y="2130761"/>
            <a:ext cx="719005" cy="152831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ctr">
              <a:defRPr/>
            </a:pPr>
            <a:r>
              <a:rPr lang="ru-RU" sz="1200" dirty="0">
                <a:solidFill>
                  <a:srgbClr val="002060"/>
                </a:solidFill>
              </a:rPr>
              <a:t>Удельный вес 0,7 %</a:t>
            </a:r>
          </a:p>
        </p:txBody>
      </p:sp>
      <p:sp>
        <p:nvSpPr>
          <p:cNvPr id="12" name="Трапеция 11">
            <a:extLst>
              <a:ext uri="{FF2B5EF4-FFF2-40B4-BE49-F238E27FC236}">
                <a16:creationId xmlns:a16="http://schemas.microsoft.com/office/drawing/2014/main" id="{8D399770-4A85-4987-9498-504200832A6C}"/>
              </a:ext>
            </a:extLst>
          </p:cNvPr>
          <p:cNvSpPr/>
          <p:nvPr/>
        </p:nvSpPr>
        <p:spPr>
          <a:xfrm>
            <a:off x="3425666" y="2112442"/>
            <a:ext cx="2704675" cy="575192"/>
          </a:xfrm>
          <a:prstGeom prst="trapezoid">
            <a:avLst/>
          </a:prstGeom>
          <a:solidFill>
            <a:srgbClr val="96DC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Охрана окружающей среды – 6,5 тыс. рублей</a:t>
            </a:r>
          </a:p>
        </p:txBody>
      </p:sp>
      <p:sp>
        <p:nvSpPr>
          <p:cNvPr id="26" name="Трапеция 25">
            <a:extLst>
              <a:ext uri="{FF2B5EF4-FFF2-40B4-BE49-F238E27FC236}">
                <a16:creationId xmlns:a16="http://schemas.microsoft.com/office/drawing/2014/main" id="{4814936C-DBED-4D05-A6AF-6AE99F65B820}"/>
              </a:ext>
            </a:extLst>
          </p:cNvPr>
          <p:cNvSpPr/>
          <p:nvPr/>
        </p:nvSpPr>
        <p:spPr>
          <a:xfrm>
            <a:off x="3707904" y="1262775"/>
            <a:ext cx="2160240" cy="81229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Межбюджетные трансферты общего характера бюджетной системы Российской Федерации-43,5 тыс. рублей</a:t>
            </a:r>
          </a:p>
        </p:txBody>
      </p:sp>
      <p:sp>
        <p:nvSpPr>
          <p:cNvPr id="27" name="Облачко с текстом: овальное 26">
            <a:extLst>
              <a:ext uri="{FF2B5EF4-FFF2-40B4-BE49-F238E27FC236}">
                <a16:creationId xmlns:a16="http://schemas.microsoft.com/office/drawing/2014/main" id="{0EEF3CE0-A7F1-4E5E-AD25-4879C77DC8EE}"/>
              </a:ext>
            </a:extLst>
          </p:cNvPr>
          <p:cNvSpPr/>
          <p:nvPr/>
        </p:nvSpPr>
        <p:spPr>
          <a:xfrm>
            <a:off x="6085146" y="1738160"/>
            <a:ext cx="1201498" cy="612648"/>
          </a:xfrm>
          <a:prstGeom prst="wedgeEllipseCallout">
            <a:avLst>
              <a:gd name="adj1" fmla="val -46149"/>
              <a:gd name="adj2" fmla="val 681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Удельный вес 0,1 %</a:t>
            </a:r>
          </a:p>
        </p:txBody>
      </p:sp>
      <p:sp>
        <p:nvSpPr>
          <p:cNvPr id="28" name="Облачко с текстом: овальное 27">
            <a:extLst>
              <a:ext uri="{FF2B5EF4-FFF2-40B4-BE49-F238E27FC236}">
                <a16:creationId xmlns:a16="http://schemas.microsoft.com/office/drawing/2014/main" id="{E5AA8893-8AC8-433B-BDF0-A6225E51DA32}"/>
              </a:ext>
            </a:extLst>
          </p:cNvPr>
          <p:cNvSpPr/>
          <p:nvPr/>
        </p:nvSpPr>
        <p:spPr>
          <a:xfrm>
            <a:off x="2123728" y="1047830"/>
            <a:ext cx="1196912" cy="508792"/>
          </a:xfrm>
          <a:prstGeom prst="wedgeEllipseCallout">
            <a:avLst>
              <a:gd name="adj1" fmla="val 89294"/>
              <a:gd name="adj2" fmla="val 77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</a:rPr>
              <a:t>Удельный вес 0,5 %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483768" y="188641"/>
            <a:ext cx="6535342" cy="122413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dirty="0"/>
              <a:t>Исполнение  по разделу 04 «Национальная экономика» за 2019 год в сумме </a:t>
            </a:r>
            <a:br>
              <a:rPr lang="ru-RU" sz="2400" dirty="0"/>
            </a:br>
            <a:r>
              <a:rPr lang="ru-RU" sz="2400" dirty="0"/>
              <a:t>76,7 тысяч рублей</a:t>
            </a:r>
          </a:p>
        </p:txBody>
      </p:sp>
      <p:graphicFrame>
        <p:nvGraphicFramePr>
          <p:cNvPr id="231493" name="Group 69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15507384"/>
              </p:ext>
            </p:extLst>
          </p:nvPr>
        </p:nvGraphicFramePr>
        <p:xfrm>
          <a:off x="230179" y="2492897"/>
          <a:ext cx="5277925" cy="3456384"/>
        </p:xfrm>
        <a:graphic>
          <a:graphicData uri="http://schemas.openxmlformats.org/drawingml/2006/table">
            <a:tbl>
              <a:tblPr/>
              <a:tblGrid>
                <a:gridCol w="5277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0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Вводное хозяйство – 55,7 тыс. рублей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  Страхование плотин – 55,7 тыс. рублей.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Другие вопросы в области национальной экономики – 21,0 тыс.рублей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154">
                <a:tc>
                  <a:txBody>
                    <a:bodyPr/>
                    <a:lstStyle/>
                    <a:p>
                      <a:pPr indent="450215" algn="l">
                        <a:spcAft>
                          <a:spcPts val="0"/>
                        </a:spcAft>
                        <a:tabLst>
                          <a:tab pos="774700" algn="l"/>
                        </a:tabLst>
                      </a:pP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изготовление технического паспорта на квартиру -</a:t>
                      </a:r>
                      <a:r>
                        <a:rPr lang="ru-RU" sz="1400" b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3,0 тыс. рублей, технического плана нежилого помещения – 12,0 тыс. рублей; технических паспортов на муниципальные квартиры - 6 ,0 тыс. рублей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Содержимое 5" descr="bashnya-rozhnovskogo-1.jpg">
            <a:extLst>
              <a:ext uri="{FF2B5EF4-FFF2-40B4-BE49-F238E27FC236}">
                <a16:creationId xmlns:a16="http://schemas.microsoft.com/office/drawing/2014/main" id="{405D3788-61C5-4034-AFC0-EC09BC26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844824"/>
            <a:ext cx="2973669" cy="4392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3" descr="C:\Users\user\Desktop\фото\imageQGMIPD7C.jpg">
            <a:extLst>
              <a:ext uri="{FF2B5EF4-FFF2-40B4-BE49-F238E27FC236}">
                <a16:creationId xmlns:a16="http://schemas.microsoft.com/office/drawing/2014/main" id="{2833F10E-7A24-4C17-9DBF-534AA5090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12" y="40578"/>
            <a:ext cx="2466456" cy="2180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/>
              <a:t>Исполнение расходов по разделу 05 «Жилищно-коммунальное хозяйство» за 2019 год.</a:t>
            </a:r>
            <a:endParaRPr lang="ru-RU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784"/>
            <a:ext cx="5040560" cy="1368152"/>
          </a:xfrm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ru-RU" sz="2900" dirty="0"/>
              <a:t>Расход составил 714,1</a:t>
            </a:r>
            <a:r>
              <a:rPr lang="ru-RU" sz="2900" b="1" dirty="0"/>
              <a:t> </a:t>
            </a:r>
            <a:r>
              <a:rPr lang="ru-RU" sz="2900" dirty="0"/>
              <a:t>тыс. рублей</a:t>
            </a:r>
          </a:p>
          <a:p>
            <a:pPr eaLnBrk="1" hangingPunct="1">
              <a:defRPr/>
            </a:pPr>
            <a:endParaRPr lang="ru-RU" sz="2900" dirty="0"/>
          </a:p>
          <a:p>
            <a:pPr eaLnBrk="1" hangingPunct="1">
              <a:defRPr/>
            </a:pPr>
            <a:r>
              <a:rPr lang="ru-RU" sz="2900" b="1" i="1" dirty="0"/>
              <a:t>714,1 тыс. рублей</a:t>
            </a:r>
            <a:r>
              <a:rPr lang="ru-RU" sz="2900" dirty="0"/>
              <a:t>         Благоустройство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4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1200" dirty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200" dirty="0"/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600" dirty="0"/>
          </a:p>
          <a:p>
            <a:pPr eaLnBrk="1" hangingPunct="1">
              <a:defRPr/>
            </a:pPr>
            <a:endParaRPr lang="ru-RU" sz="1600" dirty="0"/>
          </a:p>
        </p:txBody>
      </p:sp>
      <p:pic>
        <p:nvPicPr>
          <p:cNvPr id="7" name="Рисунок 6" descr="34532520_orig.jpeg"/>
          <p:cNvPicPr>
            <a:picLocks noChangeAspect="1"/>
          </p:cNvPicPr>
          <p:nvPr/>
        </p:nvPicPr>
        <p:blipFill>
          <a:blip r:embed="rId2"/>
          <a:srcRect l="17187" t="7706"/>
          <a:stretch>
            <a:fillRect/>
          </a:stretch>
        </p:blipFill>
        <p:spPr>
          <a:xfrm>
            <a:off x="5076056" y="3235409"/>
            <a:ext cx="3903242" cy="33447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дет.jpg">
            <a:extLst>
              <a:ext uri="{FF2B5EF4-FFF2-40B4-BE49-F238E27FC236}">
                <a16:creationId xmlns:a16="http://schemas.microsoft.com/office/drawing/2014/main" id="{825690A8-D18C-4241-B93D-33F1D19C99E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484784"/>
            <a:ext cx="3168352" cy="147027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52f0ba.jpg">
            <a:extLst>
              <a:ext uri="{FF2B5EF4-FFF2-40B4-BE49-F238E27FC236}">
                <a16:creationId xmlns:a16="http://schemas.microsoft.com/office/drawing/2014/main" id="{D8CC460F-F1EB-4686-9E2E-70290045AD5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3356992"/>
            <a:ext cx="3312369" cy="3352453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med">
    <p:cover dir="rd"/>
  </p:transition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4088</TotalTime>
  <Words>454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Book Antiqua</vt:lpstr>
      <vt:lpstr>Bookman Old Style</vt:lpstr>
      <vt:lpstr>Calibri</vt:lpstr>
      <vt:lpstr>Segoe UI</vt:lpstr>
      <vt:lpstr>Times New Roman</vt:lpstr>
      <vt:lpstr>Verdana</vt:lpstr>
      <vt:lpstr>Wingdings</vt:lpstr>
      <vt:lpstr>2_Тема Office</vt:lpstr>
      <vt:lpstr>Исполнение бюджета  Камышевского сельского поселения Зимовниковского района за 2019 год</vt:lpstr>
      <vt:lpstr>Презентация PowerPoint</vt:lpstr>
      <vt:lpstr>Презентация PowerPoint</vt:lpstr>
      <vt:lpstr>Динамика собственных доходов бюджета  Камышевского сельского поселения                   Зимовниковского района</vt:lpstr>
      <vt:lpstr>Структура поступлений бюджетообразующих налогов  в бюджет Камышевского сельского поселения Зимовниковского района</vt:lpstr>
      <vt:lpstr>Структура собственных доходов бюджета  Камышевского сельского поселения Зимовниковского района в 2019 году</vt:lpstr>
      <vt:lpstr>Презентация PowerPoint</vt:lpstr>
      <vt:lpstr>Исполнение  по разделу 04 «Национальная экономика» за 2019 год в сумме  76,7 тысяч рублей</vt:lpstr>
      <vt:lpstr>Исполнение расходов по разделу 05 «Жилищно-коммунальное хозяйство» за 2019 год.</vt:lpstr>
      <vt:lpstr>Структура муниципальных программ Камышевского сельского поселения Зимовниковского района в 2019 году</vt:lpstr>
      <vt:lpstr> </vt:lpstr>
    </vt:vector>
  </TitlesOfParts>
  <Company>Финансовый отдел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налоговых доходов бюджета Багаевского района в 2013 году.</dc:title>
  <dc:creator>Мандрык</dc:creator>
  <cp:lastModifiedBy>User</cp:lastModifiedBy>
  <cp:revision>578</cp:revision>
  <dcterms:created xsi:type="dcterms:W3CDTF">2014-04-18T06:48:05Z</dcterms:created>
  <dcterms:modified xsi:type="dcterms:W3CDTF">2021-01-19T09:51:34Z</dcterms:modified>
</cp:coreProperties>
</file>