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notesMasterIdLst>
    <p:notesMasterId r:id="rId21"/>
  </p:notesMasterIdLst>
  <p:sldIdLst>
    <p:sldId id="308" r:id="rId2"/>
    <p:sldId id="256" r:id="rId3"/>
    <p:sldId id="258" r:id="rId4"/>
    <p:sldId id="261" r:id="rId5"/>
    <p:sldId id="284" r:id="rId6"/>
    <p:sldId id="264" r:id="rId7"/>
    <p:sldId id="269" r:id="rId8"/>
    <p:sldId id="267" r:id="rId9"/>
    <p:sldId id="268" r:id="rId10"/>
    <p:sldId id="270" r:id="rId11"/>
    <p:sldId id="312" r:id="rId12"/>
    <p:sldId id="273" r:id="rId13"/>
    <p:sldId id="274" r:id="rId14"/>
    <p:sldId id="282" r:id="rId15"/>
    <p:sldId id="285" r:id="rId16"/>
    <p:sldId id="286" r:id="rId17"/>
    <p:sldId id="288" r:id="rId18"/>
    <p:sldId id="294" r:id="rId19"/>
    <p:sldId id="309" r:id="rId20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moskalenko" initials="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21EB43"/>
    <a:srgbClr val="D60093"/>
    <a:srgbClr val="A2F8E1"/>
    <a:srgbClr val="891753"/>
    <a:srgbClr val="000066"/>
    <a:srgbClr val="29A10D"/>
    <a:srgbClr val="B36ECE"/>
    <a:srgbClr val="FF505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17" autoAdjust="0"/>
    <p:restoredTop sz="96374" autoAdjust="0"/>
  </p:normalViewPr>
  <p:slideViewPr>
    <p:cSldViewPr>
      <p:cViewPr varScale="1">
        <p:scale>
          <a:sx n="114" d="100"/>
          <a:sy n="114" d="100"/>
        </p:scale>
        <p:origin x="157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ru-RU" sz="1800" dirty="0">
                <a:solidFill>
                  <a:schemeClr val="tx1"/>
                </a:solidFill>
              </a:rPr>
              <a:t>Структура налоговых и неналоговых доходов местного бюджета в 2022 году, тыс. рублей</a:t>
            </a:r>
          </a:p>
        </c:rich>
      </c:tx>
      <c:layout>
        <c:manualLayout>
          <c:xMode val="edge"/>
          <c:yMode val="edge"/>
          <c:x val="0.11339529848726637"/>
          <c:y val="8.996151331553647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и неналоговых доходов местного бюджета в 2018 году</c:v>
                </c:pt>
              </c:strCache>
            </c:strRef>
          </c:tx>
          <c:explosion val="13"/>
          <c:dLbls>
            <c:dLbl>
              <c:idx val="4"/>
              <c:layout>
                <c:manualLayout>
                  <c:x val="2.0445351213639804E-2"/>
                  <c:y val="-2.71552625641661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A2-4529-B5EE-C8DFB8962BE7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Неналоговые доходы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  <c:pt idx="5">
                  <c:v>Госпошлина</c:v>
                </c:pt>
                <c:pt idx="6">
                  <c:v>Штрафы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1242.5</c:v>
                </c:pt>
                <c:pt idx="1">
                  <c:v>6489.6</c:v>
                </c:pt>
                <c:pt idx="2">
                  <c:v>842</c:v>
                </c:pt>
                <c:pt idx="3">
                  <c:v>3768.1</c:v>
                </c:pt>
                <c:pt idx="4">
                  <c:v>81.599999999999994</c:v>
                </c:pt>
                <c:pt idx="5">
                  <c:v>1.8</c:v>
                </c:pt>
                <c:pt idx="6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C-4093-AE1D-79F380AC0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977911293613034E-2"/>
          <c:y val="0.1252820872690924"/>
          <c:w val="0.91369671446097123"/>
          <c:h val="0.8027856017425736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1242.5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38-436D-86EC-49BFCDC489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38-436D-86EC-49BFCDC4894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2024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1418.6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38-436D-86EC-49BFCDC489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00858496"/>
        <c:axId val="102637952"/>
        <c:axId val="94959808"/>
      </c:bar3DChart>
      <c:catAx>
        <c:axId val="10085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2637952"/>
        <c:crosses val="autoZero"/>
        <c:auto val="1"/>
        <c:lblAlgn val="ctr"/>
        <c:lblOffset val="100"/>
        <c:noMultiLvlLbl val="0"/>
      </c:catAx>
      <c:valAx>
        <c:axId val="102637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00858496"/>
        <c:crosses val="autoZero"/>
        <c:crossBetween val="between"/>
      </c:valAx>
      <c:serAx>
        <c:axId val="94959808"/>
        <c:scaling>
          <c:orientation val="minMax"/>
        </c:scaling>
        <c:delete val="1"/>
        <c:axPos val="b"/>
        <c:majorTickMark val="out"/>
        <c:minorTickMark val="none"/>
        <c:tickLblPos val="none"/>
        <c:crossAx val="102637952"/>
        <c:crosses val="autoZero"/>
      </c:serAx>
    </c:plotArea>
    <c:legend>
      <c:legendPos val="b"/>
      <c:layout>
        <c:manualLayout>
          <c:xMode val="edge"/>
          <c:yMode val="edge"/>
          <c:x val="0.17113058866475153"/>
          <c:y val="0.90661182198821655"/>
          <c:w val="0.61769107758921571"/>
          <c:h val="7.5506084370627752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254516698877705E-2"/>
          <c:y val="6.0408222864449641E-2"/>
          <c:w val="0.92595447892681471"/>
          <c:h val="0.8091909569984817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6489.6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A3-46D2-9F41-FE2770EA7AD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6489.6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A3-46D2-9F41-FE2770EA7AD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6489.6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A3-46D2-9F41-FE2770EA7A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15725056"/>
        <c:axId val="115726592"/>
        <c:axId val="86073344"/>
      </c:bar3DChart>
      <c:catAx>
        <c:axId val="11572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5726592"/>
        <c:crosses val="autoZero"/>
        <c:auto val="1"/>
        <c:lblAlgn val="ctr"/>
        <c:lblOffset val="100"/>
        <c:noMultiLvlLbl val="0"/>
      </c:catAx>
      <c:valAx>
        <c:axId val="115726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15725056"/>
        <c:crosses val="autoZero"/>
        <c:crossBetween val="between"/>
      </c:valAx>
      <c:serAx>
        <c:axId val="86073344"/>
        <c:scaling>
          <c:orientation val="minMax"/>
        </c:scaling>
        <c:delete val="1"/>
        <c:axPos val="b"/>
        <c:majorTickMark val="none"/>
        <c:minorTickMark val="none"/>
        <c:tickLblPos val="none"/>
        <c:crossAx val="115726592"/>
        <c:crosses val="autoZero"/>
      </c:ser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  <a:sp3d/>
          </c:spPr>
          <c:invertIfNegative val="0"/>
          <c:dLbls>
            <c:spPr>
              <a:ln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5801.8</c:v>
                </c:pt>
                <c:pt idx="1">
                  <c:v>6307.1</c:v>
                </c:pt>
                <c:pt idx="2">
                  <c:v>6821.7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17-4ACD-A056-4A6DD40F51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4753601534346395E-3"/>
                  <c:y val="-9.9470601096392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F1-4A7B-A28E-7EF76EB56C32}"/>
                </c:ext>
              </c:extLst>
            </c:dLbl>
            <c:dLbl>
              <c:idx val="1"/>
              <c:layout>
                <c:manualLayout>
                  <c:x val="1.4950720306869059E-2"/>
                  <c:y val="-0.10581978840041809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F1-4A7B-A28E-7EF76EB56C32}"/>
                </c:ext>
              </c:extLst>
            </c:dLbl>
            <c:dLbl>
              <c:idx val="2"/>
              <c:layout>
                <c:manualLayout>
                  <c:x val="1.6445792337555727E-2"/>
                  <c:y val="-8.6772226488342749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F1-4A7B-A28E-7EF76EB56C32}"/>
                </c:ext>
              </c:extLst>
            </c:dLbl>
            <c:dLbl>
              <c:idx val="3"/>
              <c:layout>
                <c:manualLayout>
                  <c:x val="1.4950720306869066E-2"/>
                  <c:y val="-9.3121413792368046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F1-4A7B-A28E-7EF76EB56C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105.1</c:v>
                </c:pt>
                <c:pt idx="1">
                  <c:v>109.1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17-4ACD-A056-4A6DD40F51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657.3</c:v>
                </c:pt>
                <c:pt idx="1">
                  <c:v>2006.4</c:v>
                </c:pt>
                <c:pt idx="2">
                  <c:v>1362.7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17-4ACD-A056-4A6DD40F51A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-1.4950720306869062E-2"/>
                  <c:y val="-9.9470601096392997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F1-4A7B-A28E-7EF76EB56C32}"/>
                </c:ext>
              </c:extLst>
            </c:dLbl>
            <c:dLbl>
              <c:idx val="3"/>
              <c:layout>
                <c:manualLayout>
                  <c:x val="-4.4852160920607741E-3"/>
                  <c:y val="-0.10581978840041807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F1-4A7B-A28E-7EF76EB56C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18.5</c:v>
                </c:pt>
                <c:pt idx="1">
                  <c:v>18.5</c:v>
                </c:pt>
                <c:pt idx="2">
                  <c:v>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17-4ACD-A056-4A6DD40F51A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891584675111454E-2"/>
                  <c:y val="-8.6772226488342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F1-4A7B-A28E-7EF76EB56C32}"/>
                </c:ext>
              </c:extLst>
            </c:dLbl>
            <c:dLbl>
              <c:idx val="1"/>
              <c:layout>
                <c:manualLayout>
                  <c:x val="2.3921152490990132E-2"/>
                  <c:y val="-0.105819788400418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F1-4A7B-A28E-7EF76EB56C32}"/>
                </c:ext>
              </c:extLst>
            </c:dLbl>
            <c:dLbl>
              <c:idx val="2"/>
              <c:layout>
                <c:manualLayout>
                  <c:x val="4.1862016859234352E-2"/>
                  <c:y val="-9.9470601096392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DF1-4A7B-A28E-7EF76EB56C32}"/>
                </c:ext>
              </c:extLst>
            </c:dLbl>
            <c:dLbl>
              <c:idx val="3"/>
              <c:layout>
                <c:manualLayout>
                  <c:x val="2.9901440613737666E-2"/>
                  <c:y val="-9.5237809560376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F1-4A7B-A28E-7EF76EB56C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5367.2</c:v>
                </c:pt>
                <c:pt idx="1">
                  <c:v>3916.9</c:v>
                </c:pt>
                <c:pt idx="2">
                  <c:v>4131.8999999999996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417-4ACD-A056-4A6DD40F51A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76.900000000000006</c:v>
                </c:pt>
                <c:pt idx="1">
                  <c:v>81.2</c:v>
                </c:pt>
                <c:pt idx="2">
                  <c:v>84.4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17-4ACD-A056-4A6DD40F51A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Межбюджетные трансферты общего характера бюджетам  бюджетной системы Российской федерации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56.1</c:v>
                </c:pt>
                <c:pt idx="1">
                  <c:v>56.1</c:v>
                </c:pt>
                <c:pt idx="2">
                  <c:v>56.1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417-4ACD-A056-4A6DD40F51A9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63</c:v>
                </c:pt>
                <c:pt idx="1">
                  <c:v>63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CE-4018-9DEE-7827F476EDE3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95.8</c:v>
                </c:pt>
                <c:pt idx="1">
                  <c:v>95.8</c:v>
                </c:pt>
                <c:pt idx="2">
                  <c:v>95.8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CE-4018-9DEE-7827F476ED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180"/>
        <c:shape val="box"/>
        <c:axId val="102569472"/>
        <c:axId val="102571008"/>
        <c:axId val="0"/>
      </c:bar3DChart>
      <c:catAx>
        <c:axId val="102569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02571008"/>
        <c:crosses val="autoZero"/>
        <c:auto val="1"/>
        <c:lblAlgn val="ctr"/>
        <c:lblOffset val="100"/>
        <c:noMultiLvlLbl val="0"/>
      </c:catAx>
      <c:valAx>
        <c:axId val="10257100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1025694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2477685227001267"/>
          <c:w val="0.7246002838765041"/>
          <c:h val="0.3347791364936992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355973377291389E-2"/>
          <c:y val="8.0677694999678098E-2"/>
          <c:w val="0.51028473868632251"/>
          <c:h val="0.825011271657685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effectLst>
              <a:glow>
                <a:schemeClr val="accent1">
                  <a:alpha val="40000"/>
                </a:schemeClr>
              </a:glow>
            </a:effectLst>
          </c:spPr>
          <c:explosion val="7"/>
          <c:dPt>
            <c:idx val="0"/>
            <c:bubble3D val="0"/>
            <c:spPr>
              <a:solidFill>
                <a:srgbClr val="FFFF00"/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01D2-4E9A-9479-57A67181C058}"/>
              </c:ext>
            </c:extLst>
          </c:dPt>
          <c:dPt>
            <c:idx val="1"/>
            <c:bubble3D val="0"/>
            <c:explosion val="4"/>
            <c:spPr>
              <a:solidFill>
                <a:srgbClr val="A2F8E1"/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3-1484-4C7F-A383-1A9871CA9D56}"/>
              </c:ext>
            </c:extLst>
          </c:dPt>
          <c:dPt>
            <c:idx val="2"/>
            <c:bubble3D val="0"/>
            <c:spPr>
              <a:solidFill>
                <a:srgbClr val="21EB43"/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5-1484-4C7F-A383-1A9871CA9D56}"/>
              </c:ext>
            </c:extLst>
          </c:dPt>
          <c:dPt>
            <c:idx val="3"/>
            <c:bubble3D val="0"/>
            <c:spPr>
              <a:solidFill>
                <a:srgbClr val="D60093"/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8-01D2-4E9A-9479-57A67181C058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6-01D2-4E9A-9479-57A67181C058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7-01D2-4E9A-9479-57A67181C058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D-1484-4C7F-A383-1A9871CA9D56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A-01D2-4E9A-9479-57A67181C058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9-01D2-4E9A-9479-57A67181C058}"/>
              </c:ext>
            </c:extLst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13-1484-4C7F-A383-1A9871CA9D5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1D2-4E9A-9479-57A67181C05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484-4C7F-A383-1A9871CA9D56}"/>
                </c:ext>
              </c:extLst>
            </c:dLbl>
            <c:dLbl>
              <c:idx val="3"/>
              <c:layout>
                <c:manualLayout>
                  <c:x val="-8.1486230946154186E-3"/>
                  <c:y val="9.543694670474002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1D2-4E9A-9479-57A67181C058}"/>
                </c:ext>
              </c:extLst>
            </c:dLbl>
            <c:dLbl>
              <c:idx val="4"/>
              <c:layout>
                <c:manualLayout>
                  <c:x val="1.8867932880178323E-2"/>
                  <c:y val="-1.06984587879517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D2-4E9A-9479-57A67181C058}"/>
                </c:ext>
              </c:extLst>
            </c:dLbl>
            <c:dLbl>
              <c:idx val="5"/>
              <c:layout>
                <c:manualLayout>
                  <c:x val="1.9416818200329361E-3"/>
                  <c:y val="-2.51187996936971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D2-4E9A-9479-57A67181C058}"/>
                </c:ext>
              </c:extLst>
            </c:dLbl>
            <c:dLbl>
              <c:idx val="7"/>
              <c:layout>
                <c:manualLayout>
                  <c:x val="-7.4486836490604322E-2"/>
                  <c:y val="2.106189750306014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1D2-4E9A-9479-57A67181C058}"/>
                </c:ext>
              </c:extLst>
            </c:dLbl>
            <c:dLbl>
              <c:idx val="8"/>
              <c:layout>
                <c:manualLayout>
                  <c:x val="2.2138780341406667E-2"/>
                  <c:y val="-9.16063722438137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D2-4E9A-9479-57A67181C05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0.4%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484-4C7F-A383-1A9871CA9D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Социальная политика</c:v>
                </c:pt>
                <c:pt idx="1">
                  <c:v>Образование</c:v>
                </c:pt>
                <c:pt idx="2">
                  <c:v>Национальная оборона</c:v>
                </c:pt>
                <c:pt idx="3">
                  <c:v>Общегосударственные вопросы</c:v>
                </c:pt>
                <c:pt idx="4">
                  <c:v>Жилищно-коммунальное хозяйство</c:v>
                </c:pt>
                <c:pt idx="5">
                  <c:v>Культура, кинематограф</c:v>
                </c:pt>
                <c:pt idx="6">
                  <c:v>Национальная экономика</c:v>
                </c:pt>
                <c:pt idx="7">
                  <c:v>Национальная безопасность и правоохранительная деятельность</c:v>
                </c:pt>
                <c:pt idx="8">
                  <c:v>Межбюджетные трансферты общего характера бюджетам бюджетной системы РФ</c:v>
                </c:pt>
                <c:pt idx="9">
                  <c:v>Физическая культура и спорт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6.0000000000000001E-3</c:v>
                </c:pt>
                <c:pt idx="1">
                  <c:v>1E-3</c:v>
                </c:pt>
                <c:pt idx="2">
                  <c:v>8.0000000000000002E-3</c:v>
                </c:pt>
                <c:pt idx="3">
                  <c:v>0.46300000000000002</c:v>
                </c:pt>
                <c:pt idx="4">
                  <c:v>5.3999999999999999E-2</c:v>
                </c:pt>
                <c:pt idx="5">
                  <c:v>0.42799999999999999</c:v>
                </c:pt>
                <c:pt idx="6">
                  <c:v>8.0000000000000002E-3</c:v>
                </c:pt>
                <c:pt idx="7">
                  <c:v>5.0000000000000001E-3</c:v>
                </c:pt>
                <c:pt idx="8">
                  <c:v>4.0000000000000001E-3</c:v>
                </c:pt>
                <c:pt idx="9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D2-4E9A-9479-57A67181C0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00465401633556"/>
          <c:y val="6.411587264100306E-2"/>
          <c:w val="0.31351366724448976"/>
          <c:h val="0.93588412735899695"/>
        </c:manualLayout>
      </c:layout>
      <c:overlay val="0"/>
      <c:spPr>
        <a:noFill/>
        <a:ln>
          <a:noFill/>
        </a:ln>
        <a:effectLst>
          <a:glow>
            <a:schemeClr val="accent1"/>
          </a:glow>
        </a:effectLst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dirty="0">
                <a:solidFill>
                  <a:schemeClr val="tx1"/>
                </a:solidFill>
              </a:rPr>
              <a:t>тыс. рублей</a:t>
            </a:r>
          </a:p>
        </c:rich>
      </c:tx>
      <c:layout>
        <c:manualLayout>
          <c:xMode val="edge"/>
          <c:yMode val="edge"/>
          <c:x val="4.460787542780420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46664745447811E-2"/>
                  <c:y val="5.735651190681968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5367,2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64724798496156"/>
                      <c:h val="4.68244981326861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9A8-4CAB-A9B5-F60EDC5415A7}"/>
                </c:ext>
              </c:extLst>
            </c:dLbl>
            <c:dLbl>
              <c:idx val="1"/>
              <c:layout>
                <c:manualLayout>
                  <c:x val="7.2487168566215218E-2"/>
                  <c:y val="0.1050295510557109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3916,9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AE-4053-89DC-41DBA17C5D3C}"/>
                </c:ext>
              </c:extLst>
            </c:dLbl>
            <c:dLbl>
              <c:idx val="2"/>
              <c:layout>
                <c:manualLayout>
                  <c:x val="3.2216519362762319E-2"/>
                  <c:y val="3.994871049321119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4131,9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AE-4053-89DC-41DBA17C5D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3535</c:v>
                </c:pt>
                <c:pt idx="1">
                  <c:v>3676.4</c:v>
                </c:pt>
                <c:pt idx="2">
                  <c:v>3823.5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37-4107-9DAB-3309A9684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199296"/>
        <c:axId val="102200832"/>
      </c:barChart>
      <c:catAx>
        <c:axId val="10219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2200832"/>
        <c:crosses val="autoZero"/>
        <c:auto val="1"/>
        <c:lblAlgn val="ctr"/>
        <c:lblOffset val="100"/>
        <c:noMultiLvlLbl val="0"/>
      </c:catAx>
      <c:valAx>
        <c:axId val="102200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219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15T13:21:27.314" idx="3">
    <p:pos x="5760" y="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0.0177</cdr:x>
      <cdr:y>0.17241</cdr:y>
    </cdr:from>
    <cdr:to>
      <cdr:x>0.2</cdr:x>
      <cdr:y>0.30717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3827" y="734680"/>
          <a:ext cx="1378341" cy="574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0.01961</cdr:x>
      <cdr:y>0.18367</cdr:y>
    </cdr:from>
    <cdr:to>
      <cdr:x>0.18627</cdr:x>
      <cdr:y>0.26716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76" y="785818"/>
          <a:ext cx="121444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</a:rPr>
            <a:t>тыс. рублей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1582" cy="493634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4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r">
              <a:defRPr sz="1200"/>
            </a:lvl1pPr>
          </a:lstStyle>
          <a:p>
            <a:fld id="{8B5E808E-FF29-45C5-BBB0-BCE4E1F86464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0" tIns="45560" rIns="91120" bIns="4556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6"/>
            <a:ext cx="5393690" cy="4442699"/>
          </a:xfrm>
          <a:prstGeom prst="rect">
            <a:avLst/>
          </a:prstGeom>
        </p:spPr>
        <p:txBody>
          <a:bodyPr vert="horz" lIns="91120" tIns="45560" rIns="91120" bIns="4556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21582" cy="493634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3634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r">
              <a:defRPr sz="1200"/>
            </a:lvl1pPr>
          </a:lstStyle>
          <a:p>
            <a:fld id="{8DEAD4CE-E01F-4726-B2CA-2E14E3186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97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3CBC39E-B239-418D-8680-09DB599253E0}"/>
              </a:ext>
            </a:extLst>
          </p:cNvPr>
          <p:cNvSpPr/>
          <p:nvPr/>
        </p:nvSpPr>
        <p:spPr>
          <a:xfrm>
            <a:off x="539552" y="548680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Проект бюджета Камышевского </a:t>
            </a:r>
          </a:p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</a:p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Зимовниковского района</a:t>
            </a:r>
          </a:p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2022 год</a:t>
            </a:r>
          </a:p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 плановый период 2023-2024 гг.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24503274"/>
              </p:ext>
            </p:extLst>
          </p:nvPr>
        </p:nvGraphicFramePr>
        <p:xfrm>
          <a:off x="214282" y="1772816"/>
          <a:ext cx="871543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23528" y="863726"/>
            <a:ext cx="82089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Динамика поступлений налогов на совокупный доход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0"/>
            <a:ext cx="74586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sp>
        <p:nvSpPr>
          <p:cNvPr id="21506" name="AutoShape 2" descr="C:\Users\moskalenko\Desktop\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C:\Users\moskalenko\Desktop\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297123"/>
            <a:ext cx="2088232" cy="152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91525"/>
            <a:ext cx="7776862" cy="493259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из областного бюджета (тыс. рублей)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371444"/>
              </p:ext>
            </p:extLst>
          </p:nvPr>
        </p:nvGraphicFramePr>
        <p:xfrm>
          <a:off x="827584" y="1556792"/>
          <a:ext cx="7776862" cy="4701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1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3659">
                <a:tc gridSpan="2"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Проект </a:t>
                      </a:r>
                    </a:p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2022 год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Проект </a:t>
                      </a:r>
                    </a:p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2023 год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Проект </a:t>
                      </a:r>
                    </a:p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2024 год</a:t>
                      </a:r>
                    </a:p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464">
                <a:tc gridSpan="2">
                  <a:txBody>
                    <a:bodyPr/>
                    <a:lstStyle/>
                    <a:p>
                      <a:r>
                        <a:rPr lang="ru-RU" sz="1600" dirty="0"/>
                        <a:t>всего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105,3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109,3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964">
                <a:tc gridSpan="2">
                  <a:txBody>
                    <a:bodyPr/>
                    <a:lstStyle/>
                    <a:p>
                      <a:r>
                        <a:rPr lang="ru-RU" sz="1600" dirty="0"/>
                        <a:t>в том числе</a:t>
                      </a:r>
                      <a:r>
                        <a:rPr lang="ru-RU" sz="1600" baseline="0" dirty="0"/>
                        <a:t> 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464">
                <a:tc gridSpan="2">
                  <a:txBody>
                    <a:bodyPr/>
                    <a:lstStyle/>
                    <a:p>
                      <a:r>
                        <a:rPr lang="ru-RU" sz="1600" dirty="0"/>
                        <a:t>Дотации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964">
                <a:tc gridSpan="2">
                  <a:txBody>
                    <a:bodyPr/>
                    <a:lstStyle/>
                    <a:p>
                      <a:r>
                        <a:rPr lang="ru-RU" sz="1600" dirty="0"/>
                        <a:t>Субвенции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105,3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109,3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3059">
                <a:tc gridSpan="2">
                  <a:txBody>
                    <a:bodyPr/>
                    <a:lstStyle/>
                    <a:p>
                      <a:r>
                        <a:rPr lang="ru-RU" sz="1600" dirty="0"/>
                        <a:t>Иные</a:t>
                      </a:r>
                      <a:r>
                        <a:rPr lang="ru-RU" sz="1600" baseline="0" dirty="0"/>
                        <a:t> межбюджетные трансферты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4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83667" y="34098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18415" cmpd="sng">
                <a:solidFill>
                  <a:schemeClr val="tx1"/>
                </a:solidFill>
                <a:prstDash val="solid"/>
              </a:ln>
            </a:endParaRPr>
          </a:p>
          <a:p>
            <a:pPr algn="ctr"/>
            <a:r>
              <a:rPr lang="ru-RU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pic>
        <p:nvPicPr>
          <p:cNvPr id="16385" name="Picture 1" descr="C:\Users\moskalenko\Desktop\63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763688" cy="957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98634025"/>
              </p:ext>
            </p:extLst>
          </p:nvPr>
        </p:nvGraphicFramePr>
        <p:xfrm>
          <a:off x="467544" y="908720"/>
          <a:ext cx="8352928" cy="5734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1484784"/>
            <a:ext cx="1012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2024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4" y="2767962"/>
            <a:ext cx="1012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2023 год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252" y="3776215"/>
            <a:ext cx="1062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2022 год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92302" y="711556"/>
            <a:ext cx="781214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по разделам бюджетной классификации (%)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71600" y="4095"/>
            <a:ext cx="74888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Камышевского сельского поселения Зимовниковского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137628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65620115"/>
              </p:ext>
            </p:extLst>
          </p:nvPr>
        </p:nvGraphicFramePr>
        <p:xfrm>
          <a:off x="107504" y="1268760"/>
          <a:ext cx="8928992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571480"/>
            <a:ext cx="8358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местного бюджета Камышевского сельского поселения Зимовниковского района в 2021 году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0"/>
            <a:ext cx="76032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481133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1800" y="760176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местного бюджета 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разделу 08 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«Культура, кинематография»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6418722"/>
              </p:ext>
            </p:extLst>
          </p:nvPr>
        </p:nvGraphicFramePr>
        <p:xfrm>
          <a:off x="2771800" y="1916833"/>
          <a:ext cx="615596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27584" y="0"/>
            <a:ext cx="74591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C29488-C458-477F-BE8B-AB2610A09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143"/>
            <a:ext cx="2552343" cy="18722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CB92C7-48A7-4307-90C4-43FEDE6AE1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5289"/>
            <a:ext cx="2552343" cy="17758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E5630B-FC6C-489D-8EAF-C0DB11176E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679"/>
            <a:ext cx="2552343" cy="177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0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-108520" y="764704"/>
            <a:ext cx="87524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Программно-целевой метод планирования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бюджетных  расходов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8356" y="2492896"/>
            <a:ext cx="486798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2022 году 98,0 % от объёма бюджетных ассигнований в Камышевском сельском поселении направлено на реализацию муниципальных программ</a:t>
            </a:r>
            <a:endParaRPr lang="ru-R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sekretar1\Рабочий стол\budget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276872"/>
            <a:ext cx="2857500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97" y="0"/>
            <a:ext cx="76438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892968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муниципальных программ в общем объёме расходов, запланированных на реализацию муниципальных программ Камышевского сельского поселения в 2022 году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6484" y="2629359"/>
            <a:ext cx="3721460" cy="12902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Управление муниципальными финансами и создание условий для эффективного управления муниципальными финансами Зимовниковского района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5 625,7 тыс. руб. (45,8 %)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6484" y="3933056"/>
            <a:ext cx="1905466" cy="29249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Муниципальная политика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171,4 тыс. руб. (1,4 %)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2629359"/>
            <a:ext cx="4392488" cy="101566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Обеспечение качественными жилищно-коммунальными услугами населения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657,3 тыс.руб. (5,3 %)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51952" y="3933054"/>
            <a:ext cx="1815992" cy="21602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ситуаций, обеспечение пожарной безопасности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75,0 тыс.руб. (75,0 %)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67944" y="3645024"/>
            <a:ext cx="4392488" cy="1082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Развитие культуры в Камышевском сельском поселении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5 367,2 тыс.руб. (43,7 %)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6614556" y="1151906"/>
          <a:ext cx="2351314" cy="5225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51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25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CAF7F8D-06C9-4745-8017-F1DB95F1CDE1}"/>
              </a:ext>
            </a:extLst>
          </p:cNvPr>
          <p:cNvSpPr/>
          <p:nvPr/>
        </p:nvSpPr>
        <p:spPr>
          <a:xfrm>
            <a:off x="4067944" y="4727286"/>
            <a:ext cx="4392488" cy="136601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prstClr val="black"/>
                </a:solidFill>
              </a:rPr>
              <a:t>Развитие физической культуры</a:t>
            </a:r>
          </a:p>
          <a:p>
            <a:pPr lvl="0" algn="ctr">
              <a:defRPr/>
            </a:pPr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300,0 тыс. руб. (2,4 %)</a:t>
            </a:r>
          </a:p>
          <a:p>
            <a:pPr algn="ctr"/>
            <a:endParaRPr lang="ru-RU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9AC4C9-5B6F-4E09-9955-66499F798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84" y="1073419"/>
            <a:ext cx="3721460" cy="15470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0EA28C-4F3C-45A9-843F-C59225C0D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073418"/>
            <a:ext cx="4392488" cy="155151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0CA2E26-60A6-4826-8E9E-B4E13CAE0169}"/>
              </a:ext>
            </a:extLst>
          </p:cNvPr>
          <p:cNvSpPr/>
          <p:nvPr/>
        </p:nvSpPr>
        <p:spPr>
          <a:xfrm>
            <a:off x="3335732" y="3244334"/>
            <a:ext cx="2472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164,7 тыс. руб. (1,7 %)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6FE3C73-2D69-4FA3-98C5-B2348F6EBE1F}"/>
              </a:ext>
            </a:extLst>
          </p:cNvPr>
          <p:cNvSpPr/>
          <p:nvPr/>
        </p:nvSpPr>
        <p:spPr>
          <a:xfrm rot="10800000" flipV="1">
            <a:off x="2251950" y="6106693"/>
            <a:ext cx="2672925" cy="75130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dirty="0">
                <a:solidFill>
                  <a:schemeClr val="bg1"/>
                </a:solidFill>
              </a:rPr>
              <a:t>Экономическое развитие и инновационная экономика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,0 </a:t>
            </a:r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 (0,0 %)</a:t>
            </a:r>
          </a:p>
          <a:p>
            <a:pPr algn="ctr"/>
            <a:endParaRPr lang="ru-RU" sz="12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6F03EA4-64EC-4CFB-BF44-5B751D3B52A9}"/>
              </a:ext>
            </a:extLst>
          </p:cNvPr>
          <p:cNvSpPr/>
          <p:nvPr/>
        </p:nvSpPr>
        <p:spPr>
          <a:xfrm>
            <a:off x="4924875" y="6106692"/>
            <a:ext cx="3535557" cy="7513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dirty="0">
                <a:solidFill>
                  <a:prstClr val="black"/>
                </a:solidFill>
              </a:rPr>
              <a:t>Управление муниципальным имуществом </a:t>
            </a:r>
          </a:p>
          <a:p>
            <a:pPr lvl="0" algn="ctr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95,8</a:t>
            </a:r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тыс. руб. (0,8 %)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357188" y="428625"/>
            <a:ext cx="8143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42905" y="705817"/>
            <a:ext cx="85724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бюджета Камышевского сельского поселения Зимовниковского района, формируемые в рамках муниципальных программ Камышевского сельского поселения, и непрограммные расходы</a:t>
            </a:r>
          </a:p>
        </p:txBody>
      </p:sp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2786050" y="1714488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2022 год</a:t>
            </a:r>
          </a:p>
        </p:txBody>
      </p:sp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4857752" y="1785926"/>
            <a:ext cx="1357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2023 год</a:t>
            </a:r>
          </a:p>
        </p:txBody>
      </p:sp>
      <p:sp>
        <p:nvSpPr>
          <p:cNvPr id="13" name="Овал 12"/>
          <p:cNvSpPr/>
          <p:nvPr/>
        </p:nvSpPr>
        <p:spPr>
          <a:xfrm>
            <a:off x="2285984" y="2643182"/>
            <a:ext cx="2000264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12 293,4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11279" name="TextBox 15"/>
          <p:cNvSpPr txBox="1">
            <a:spLocks noChangeArrowheads="1"/>
          </p:cNvSpPr>
          <p:nvPr/>
        </p:nvSpPr>
        <p:spPr bwMode="auto">
          <a:xfrm>
            <a:off x="2643174" y="2071678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98,0 %</a:t>
            </a:r>
          </a:p>
        </p:txBody>
      </p:sp>
      <p:sp>
        <p:nvSpPr>
          <p:cNvPr id="22" name="Овал 21"/>
          <p:cNvSpPr/>
          <p:nvPr/>
        </p:nvSpPr>
        <p:spPr>
          <a:xfrm>
            <a:off x="2500298" y="3786190"/>
            <a:ext cx="1643062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248,3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1" name="TextBox 16"/>
          <p:cNvSpPr txBox="1">
            <a:spLocks noChangeArrowheads="1"/>
          </p:cNvSpPr>
          <p:nvPr/>
        </p:nvSpPr>
        <p:spPr bwMode="auto">
          <a:xfrm>
            <a:off x="4857752" y="2143116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95,5 %</a:t>
            </a:r>
          </a:p>
        </p:txBody>
      </p:sp>
      <p:sp>
        <p:nvSpPr>
          <p:cNvPr id="18" name="Овал 17"/>
          <p:cNvSpPr/>
          <p:nvPr/>
        </p:nvSpPr>
        <p:spPr>
          <a:xfrm>
            <a:off x="4429124" y="2714607"/>
            <a:ext cx="2000264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12 088,2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3" name="Овал 22"/>
          <p:cNvSpPr/>
          <p:nvPr/>
        </p:nvSpPr>
        <p:spPr>
          <a:xfrm>
            <a:off x="4643438" y="3857617"/>
            <a:ext cx="1643062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565,9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85720" y="5143512"/>
            <a:ext cx="857256" cy="6429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285750" y="6072188"/>
            <a:ext cx="857250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290" name="TextBox 28"/>
          <p:cNvSpPr txBox="1">
            <a:spLocks noChangeArrowheads="1"/>
          </p:cNvSpPr>
          <p:nvPr/>
        </p:nvSpPr>
        <p:spPr bwMode="auto">
          <a:xfrm>
            <a:off x="1619672" y="5143500"/>
            <a:ext cx="709570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расходы бюджета Камышевского сельского поселения 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Зимовниковского района, формируемые в рамках муниципальных программ Зимовниковского района</a:t>
            </a:r>
          </a:p>
        </p:txBody>
      </p:sp>
      <p:sp>
        <p:nvSpPr>
          <p:cNvPr id="11291" name="TextBox 29"/>
          <p:cNvSpPr txBox="1">
            <a:spLocks noChangeArrowheads="1"/>
          </p:cNvSpPr>
          <p:nvPr/>
        </p:nvSpPr>
        <p:spPr bwMode="auto">
          <a:xfrm>
            <a:off x="1619672" y="6041706"/>
            <a:ext cx="71164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    непрограммные расходы бюджета Камышевского сельского                            поселения Зимовниковского района</a:t>
            </a:r>
          </a:p>
        </p:txBody>
      </p:sp>
      <p:sp>
        <p:nvSpPr>
          <p:cNvPr id="11292" name="TextBox 23"/>
          <p:cNvSpPr txBox="1">
            <a:spLocks noChangeArrowheads="1"/>
          </p:cNvSpPr>
          <p:nvPr/>
        </p:nvSpPr>
        <p:spPr bwMode="auto">
          <a:xfrm>
            <a:off x="7072329" y="1857367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2024 год</a:t>
            </a:r>
          </a:p>
        </p:txBody>
      </p:sp>
      <p:sp>
        <p:nvSpPr>
          <p:cNvPr id="11293" name="TextBox 30"/>
          <p:cNvSpPr txBox="1">
            <a:spLocks noChangeArrowheads="1"/>
          </p:cNvSpPr>
          <p:nvPr/>
        </p:nvSpPr>
        <p:spPr bwMode="auto">
          <a:xfrm>
            <a:off x="6929454" y="2214554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93,9 %</a:t>
            </a:r>
          </a:p>
        </p:txBody>
      </p:sp>
      <p:sp>
        <p:nvSpPr>
          <p:cNvPr id="32" name="Овал 31"/>
          <p:cNvSpPr/>
          <p:nvPr/>
        </p:nvSpPr>
        <p:spPr>
          <a:xfrm>
            <a:off x="6715156" y="2714607"/>
            <a:ext cx="2000264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11 859,2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33" name="Овал 32"/>
          <p:cNvSpPr/>
          <p:nvPr/>
        </p:nvSpPr>
        <p:spPr>
          <a:xfrm>
            <a:off x="6929454" y="3857617"/>
            <a:ext cx="1643062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774,9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11560" y="0"/>
            <a:ext cx="75323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4F1F05-2F4F-49A5-B8FD-BC207FA43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05" y="1864713"/>
            <a:ext cx="1952625" cy="274320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6168" y="571500"/>
            <a:ext cx="770485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предусмотрены на основе проектов планов закупок муниципальных заказчиков в рамках реализации Федерального закона от 05.04.2013 №44-ФЗ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0" y="1428736"/>
            <a:ext cx="2714611" cy="1218948"/>
            <a:chOff x="159841" y="4470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159841" y="4470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6" name="Скругленный прямоугольник 4"/>
            <p:cNvSpPr/>
            <p:nvPr/>
          </p:nvSpPr>
          <p:spPr>
            <a:xfrm>
              <a:off x="202211" y="46840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Формирование Заказчиком проекта плана закупок</a:t>
              </a:r>
              <a:endParaRPr lang="ru-RU" sz="14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Группа 10"/>
          <p:cNvGrpSpPr/>
          <p:nvPr/>
        </p:nvGrpSpPr>
        <p:grpSpPr>
          <a:xfrm>
            <a:off x="0" y="3429000"/>
            <a:ext cx="2714611" cy="1218948"/>
            <a:chOff x="159841" y="1812732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59841" y="1812732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4" name="Скругленный прямоугольник 6"/>
            <p:cNvSpPr/>
            <p:nvPr/>
          </p:nvSpPr>
          <p:spPr>
            <a:xfrm>
              <a:off x="202211" y="1855102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Согласование проекта плана закупок с Учредителем (ГРБС)</a:t>
              </a:r>
            </a:p>
          </p:txBody>
        </p:sp>
      </p:grpSp>
      <p:grpSp>
        <p:nvGrpSpPr>
          <p:cNvPr id="4" name="Группа 11"/>
          <p:cNvGrpSpPr/>
          <p:nvPr/>
        </p:nvGrpSpPr>
        <p:grpSpPr>
          <a:xfrm>
            <a:off x="0" y="5429264"/>
            <a:ext cx="2714611" cy="1218948"/>
            <a:chOff x="159841" y="3620994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159841" y="3620994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2" name="Скругленный прямоугольник 8"/>
            <p:cNvSpPr/>
            <p:nvPr/>
          </p:nvSpPr>
          <p:spPr>
            <a:xfrm>
              <a:off x="202211" y="3663364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Отражение финансовых показателей в бюджетных заявках с учетом обоснований бюджетных ассигнований закупок </a:t>
              </a:r>
            </a:p>
          </p:txBody>
        </p:sp>
      </p:grpSp>
      <p:grpSp>
        <p:nvGrpSpPr>
          <p:cNvPr id="6" name="Группа 12"/>
          <p:cNvGrpSpPr/>
          <p:nvPr/>
        </p:nvGrpSpPr>
        <p:grpSpPr>
          <a:xfrm>
            <a:off x="3286116" y="5429264"/>
            <a:ext cx="2714611" cy="1218948"/>
            <a:chOff x="3366492" y="3620994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3366492" y="3620994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0" name="Скругленный прямоугольник 10"/>
            <p:cNvSpPr/>
            <p:nvPr/>
          </p:nvSpPr>
          <p:spPr>
            <a:xfrm>
              <a:off x="3408862" y="3663364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Контроль плана закупок на соответствие финансовому обеспечению</a:t>
              </a:r>
              <a:endParaRPr lang="ru-RU" sz="1400" b="1" i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3214678" y="3429000"/>
            <a:ext cx="2714611" cy="1218948"/>
            <a:chOff x="3366492" y="1812732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3366492" y="1812732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8" name="Скругленный прямоугольник 12"/>
            <p:cNvSpPr/>
            <p:nvPr/>
          </p:nvSpPr>
          <p:spPr>
            <a:xfrm>
              <a:off x="3408862" y="1855102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Доведение лимитов бюджетных обязательств до ГРБС</a:t>
              </a:r>
            </a:p>
          </p:txBody>
        </p:sp>
      </p:grpSp>
      <p:grpSp>
        <p:nvGrpSpPr>
          <p:cNvPr id="8" name="Группа 14"/>
          <p:cNvGrpSpPr/>
          <p:nvPr/>
        </p:nvGrpSpPr>
        <p:grpSpPr>
          <a:xfrm>
            <a:off x="3143240" y="1428736"/>
            <a:ext cx="2714611" cy="1218948"/>
            <a:chOff x="3366492" y="4470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3366492" y="4470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6" name="Скругленный прямоугольник 14"/>
            <p:cNvSpPr/>
            <p:nvPr/>
          </p:nvSpPr>
          <p:spPr>
            <a:xfrm>
              <a:off x="3408862" y="46840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Утверждение плана финансово-хозяйственной деятельности</a:t>
              </a:r>
              <a:endParaRPr lang="ru-RU" sz="14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Группа 15"/>
          <p:cNvGrpSpPr/>
          <p:nvPr/>
        </p:nvGrpSpPr>
        <p:grpSpPr>
          <a:xfrm>
            <a:off x="6429389" y="1357298"/>
            <a:ext cx="2714611" cy="1218948"/>
            <a:chOff x="6572275" y="0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572275" y="0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16"/>
            <p:cNvSpPr/>
            <p:nvPr/>
          </p:nvSpPr>
          <p:spPr>
            <a:xfrm>
              <a:off x="6614645" y="42370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Согласование плана закупок с Учредителем (ГРБС)       </a:t>
              </a:r>
              <a:endParaRPr lang="ru-RU" sz="14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0" name="Группа 16"/>
          <p:cNvGrpSpPr/>
          <p:nvPr/>
        </p:nvGrpSpPr>
        <p:grpSpPr>
          <a:xfrm>
            <a:off x="6429389" y="3357562"/>
            <a:ext cx="2714611" cy="1218948"/>
            <a:chOff x="6573142" y="1812732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6573142" y="1812732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2" name="Скругленный прямоугольник 18"/>
            <p:cNvSpPr/>
            <p:nvPr/>
          </p:nvSpPr>
          <p:spPr>
            <a:xfrm>
              <a:off x="6615512" y="1855102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Согласование плана закупок </a:t>
              </a:r>
              <a:endParaRPr lang="ru-RU" sz="14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1" name="Группа 17"/>
          <p:cNvGrpSpPr/>
          <p:nvPr/>
        </p:nvGrpSpPr>
        <p:grpSpPr>
          <a:xfrm>
            <a:off x="6429389" y="5357826"/>
            <a:ext cx="2714611" cy="1218948"/>
            <a:chOff x="6573142" y="3620994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6573142" y="3620994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0" name="Скругленный прямоугольник 20"/>
            <p:cNvSpPr/>
            <p:nvPr/>
          </p:nvSpPr>
          <p:spPr>
            <a:xfrm>
              <a:off x="6615512" y="3663364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Утверждение плана закупок</a:t>
              </a:r>
            </a:p>
          </p:txBody>
        </p:sp>
      </p:grpSp>
      <p:sp>
        <p:nvSpPr>
          <p:cNvPr id="37" name="Стрелка вниз 36"/>
          <p:cNvSpPr/>
          <p:nvPr/>
        </p:nvSpPr>
        <p:spPr>
          <a:xfrm>
            <a:off x="1071563" y="2643188"/>
            <a:ext cx="357187" cy="7858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1071563" y="4643438"/>
            <a:ext cx="357187" cy="7858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7715250" y="4572000"/>
            <a:ext cx="357188" cy="78581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 rot="10800000">
            <a:off x="4357688" y="4643438"/>
            <a:ext cx="357187" cy="7858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 rot="10800000">
            <a:off x="4429125" y="2643188"/>
            <a:ext cx="357188" cy="7858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7643813" y="2571750"/>
            <a:ext cx="357187" cy="78581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 rot="16200000">
            <a:off x="2857500" y="5715000"/>
            <a:ext cx="285750" cy="5715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 rot="16200000">
            <a:off x="6000750" y="1714500"/>
            <a:ext cx="285750" cy="5715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83568" y="0"/>
            <a:ext cx="77048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0"/>
            <a:ext cx="746033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143116"/>
            <a:ext cx="650085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r>
              <a:rPr lang="ru-RU" sz="7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пасибо за внимание!</a:t>
            </a:r>
          </a:p>
        </p:txBody>
      </p:sp>
      <p:pic>
        <p:nvPicPr>
          <p:cNvPr id="7" name="Picture 11" descr="Картинки по запросу комбайнё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5000636"/>
            <a:ext cx="2071703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 descr="Картинки по запросу бюдж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928670"/>
            <a:ext cx="2006476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Картинки по запросу налог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091862"/>
            <a:ext cx="2071702" cy="155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9" descr="C:\Documents and Settings\sekretar1\Рабочий стол\sz_logo.jpg"/>
          <p:cNvPicPr>
            <a:picLocks noChangeAspect="1" noChangeArrowheads="1"/>
          </p:cNvPicPr>
          <p:nvPr/>
        </p:nvPicPr>
        <p:blipFill>
          <a:blip r:embed="rId5" cstate="print"/>
          <a:srcRect l="21627" r="20337"/>
          <a:stretch>
            <a:fillRect/>
          </a:stretch>
        </p:blipFill>
        <p:spPr bwMode="auto">
          <a:xfrm>
            <a:off x="214282" y="2500306"/>
            <a:ext cx="1857388" cy="2155458"/>
          </a:xfrm>
          <a:prstGeom prst="rect">
            <a:avLst/>
          </a:prstGeom>
          <a:noFill/>
        </p:spPr>
      </p:pic>
      <p:pic>
        <p:nvPicPr>
          <p:cNvPr id="11" name="Picture 22" descr="Картинки по запросу здравоохран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928670"/>
            <a:ext cx="1857388" cy="1362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5" descr="Картинки по запросу Сельское хозяйств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4929198"/>
            <a:ext cx="2928958" cy="1669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Картинки по запросу обеспечение жильём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785794"/>
            <a:ext cx="2019617" cy="1509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Картинки по запросу диаграмма в верх"/>
          <p:cNvPicPr>
            <a:picLocks noChangeAspect="1" noChangeArrowheads="1"/>
          </p:cNvPicPr>
          <p:nvPr/>
        </p:nvPicPr>
        <p:blipFill>
          <a:blip r:embed="rId9" cstate="print"/>
          <a:srcRect l="8891" t="4762" r="15538" b="9524"/>
          <a:stretch>
            <a:fillRect/>
          </a:stretch>
        </p:blipFill>
        <p:spPr bwMode="auto">
          <a:xfrm>
            <a:off x="7286644" y="2357430"/>
            <a:ext cx="1714512" cy="1815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23528" y="785794"/>
            <a:ext cx="8320438" cy="857256"/>
          </a:xfrm>
          <a:prstGeom prst="round2DiagRect">
            <a:avLst/>
          </a:prstGeom>
          <a:solidFill>
            <a:schemeClr val="tx1"/>
          </a:solidFill>
          <a:ln>
            <a:solidFill>
              <a:srgbClr val="00FFCC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 формирования проекта бюджета Камышевского сельского поселения Зимовниковского района на 2022 год и плановый период 2023 и 2024 годов </a:t>
            </a: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428596" y="1928802"/>
            <a:ext cx="3857652" cy="2000264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Камышевского сельского поселения на 2022-2024 годы</a:t>
            </a:r>
          </a:p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(Распоряжение Администрации Камышевского сельского поселения</a:t>
            </a:r>
          </a:p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30.08.2021 № 56)</a:t>
            </a: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4643438" y="1928802"/>
            <a:ext cx="4000528" cy="2000264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Камышевского сельского поселения на 2022-2024 годы </a:t>
            </a:r>
          </a:p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(Постановление Администрации Камышевского сельского поселения</a:t>
            </a:r>
          </a:p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>
                <a:solidFill>
                  <a:srgbClr val="10CF9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от 13.10.2020 № 110)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428596" y="4071942"/>
            <a:ext cx="3786214" cy="2286016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Камышевского сельского поселения</a:t>
            </a:r>
          </a:p>
          <a:p>
            <a:pPr algn="ctr"/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одним скругленным углом 11"/>
          <p:cNvSpPr/>
          <p:nvPr/>
        </p:nvSpPr>
        <p:spPr>
          <a:xfrm>
            <a:off x="4643438" y="4071942"/>
            <a:ext cx="4000528" cy="2214578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областного закона «Об областном бюджете на 2022 год и плановый период 2023 и 2024 годов)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0"/>
            <a:ext cx="74603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00100" y="1428736"/>
            <a:ext cx="6337561" cy="369332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/>
              <a:t>Основные приоритеты бюджетной политики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62" y="1857364"/>
            <a:ext cx="3000396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Наращивание темпов экономического роста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1857364"/>
            <a:ext cx="3000396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Повышение качества жизни населения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2571744"/>
            <a:ext cx="3071834" cy="400110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Пути реализации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58" y="3214686"/>
            <a:ext cx="2000264" cy="300037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Обеспечение наполняемости местного бюджета собственными доходами</a:t>
            </a:r>
          </a:p>
        </p:txBody>
      </p:sp>
      <p:sp>
        <p:nvSpPr>
          <p:cNvPr id="2050" name="AutoShape 2" descr="Картинки по запросу диаграмма в вер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Картинки по запросу диаграмма в верх"/>
          <p:cNvPicPr>
            <a:picLocks noChangeAspect="1" noChangeArrowheads="1"/>
          </p:cNvPicPr>
          <p:nvPr/>
        </p:nvPicPr>
        <p:blipFill>
          <a:blip r:embed="rId2" cstate="print"/>
          <a:srcRect l="8891" t="4762" r="15538" b="9524"/>
          <a:stretch>
            <a:fillRect/>
          </a:stretch>
        </p:blipFill>
        <p:spPr bwMode="auto">
          <a:xfrm>
            <a:off x="714348" y="3429000"/>
            <a:ext cx="1214446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Скругленный прямоугольник 17"/>
          <p:cNvSpPr/>
          <p:nvPr/>
        </p:nvSpPr>
        <p:spPr>
          <a:xfrm>
            <a:off x="2500298" y="3214686"/>
            <a:ext cx="2071702" cy="30003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Эффективное управление доходами</a:t>
            </a:r>
          </a:p>
        </p:txBody>
      </p:sp>
      <p:pic>
        <p:nvPicPr>
          <p:cNvPr id="2054" name="Picture 6" descr="Картинки по запросу управление доход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429000"/>
            <a:ext cx="1693501" cy="1214446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4643438" y="3214686"/>
            <a:ext cx="2071702" cy="30003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Эффективность и приоритизация бюджетных расходов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786578" y="3214686"/>
            <a:ext cx="1817870" cy="30003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Сбалансированность местных расходов </a:t>
            </a:r>
          </a:p>
        </p:txBody>
      </p:sp>
      <p:sp>
        <p:nvSpPr>
          <p:cNvPr id="2056" name="AutoShape 8" descr="Картинки по запросу управление дох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Картинки по запросу управление дох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C:\Documents and Settings\sekretar1\Рабочий стол\uprDoh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1" y="3429000"/>
            <a:ext cx="1316094" cy="1214446"/>
          </a:xfrm>
          <a:prstGeom prst="rect">
            <a:avLst/>
          </a:prstGeom>
          <a:noFill/>
        </p:spPr>
      </p:pic>
      <p:pic>
        <p:nvPicPr>
          <p:cNvPr id="2060" name="Picture 12" descr="C:\Documents and Settings\sekretar1\Рабочий стол\1437770816_nalog-na-imuschest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429000"/>
            <a:ext cx="1618905" cy="1214446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928662" y="285728"/>
            <a:ext cx="767578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  <a:p>
            <a:pPr algn="ctr"/>
            <a:endParaRPr lang="ru-RU" sz="2000" b="1" dirty="0">
              <a:ln w="18415" cmpd="sng">
                <a:solidFill>
                  <a:schemeClr val="tx1"/>
                </a:solidFill>
                <a:prstDash val="solid"/>
              </a:ln>
            </a:endParaRPr>
          </a:p>
          <a:p>
            <a:pPr algn="ctr"/>
            <a:endParaRPr lang="ru-RU" sz="2000" b="1" dirty="0">
              <a:ln w="18415" cmpd="sng">
                <a:solidFill>
                  <a:schemeClr val="tx1"/>
                </a:solidFill>
                <a:prstDash val="solid"/>
              </a:ln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07192C2-BC0D-4302-B1D5-CA964E9E7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2" y="0"/>
            <a:ext cx="9145742" cy="6858000"/>
          </a:xfrm>
          <a:prstGeom prst="rect">
            <a:avLst/>
          </a:prstGeom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6F41669F-066A-4F6D-AB51-AD3354C8A034}"/>
              </a:ext>
            </a:extLst>
          </p:cNvPr>
          <p:cNvSpPr/>
          <p:nvPr/>
        </p:nvSpPr>
        <p:spPr>
          <a:xfrm>
            <a:off x="1259632" y="332657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</a:rPr>
              <a:t>Администрация Камышевского сельского поселения Зимовниковского района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058F665B-3524-4DE0-82AB-3B30B6AC5614}"/>
              </a:ext>
            </a:extLst>
          </p:cNvPr>
          <p:cNvSpPr/>
          <p:nvPr/>
        </p:nvSpPr>
        <p:spPr>
          <a:xfrm>
            <a:off x="3419872" y="1196752"/>
            <a:ext cx="2304256" cy="14904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Бюджет - форма образования и расходования фонда денежных средств, предназначенных для финансового обеспечения задач и функций сельского поселения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3218AE5F-88A2-4883-BFDC-49459634ED3B}"/>
              </a:ext>
            </a:extLst>
          </p:cNvPr>
          <p:cNvSpPr/>
          <p:nvPr/>
        </p:nvSpPr>
        <p:spPr>
          <a:xfrm>
            <a:off x="323528" y="3356992"/>
            <a:ext cx="2088232" cy="12961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2"/>
                </a:solidFill>
              </a:rPr>
              <a:t>Это поступающие в бюджет денежных средства (налоги юридических и физических лиц, штрафы, административные платежи и сборы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3674AFEB-B87A-4E2F-AA5D-80D5E6570846}"/>
              </a:ext>
            </a:extLst>
          </p:cNvPr>
          <p:cNvSpPr/>
          <p:nvPr/>
        </p:nvSpPr>
        <p:spPr>
          <a:xfrm>
            <a:off x="6804248" y="3356992"/>
            <a:ext cx="2016224" cy="12961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2">
                    <a:lumMod val="75000"/>
                  </a:schemeClr>
                </a:solidFill>
              </a:rPr>
              <a:t>Это направляемые из бюджета денежных средства (финансовое обеспечение муниципальных учреждений, ЖКХ)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8DA04D56-3461-439F-9BB6-F42D5CA7598F}"/>
              </a:ext>
            </a:extLst>
          </p:cNvPr>
          <p:cNvSpPr/>
          <p:nvPr/>
        </p:nvSpPr>
        <p:spPr>
          <a:xfrm>
            <a:off x="1259631" y="6165304"/>
            <a:ext cx="6768753" cy="3600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2">
                    <a:lumMod val="75000"/>
                  </a:schemeClr>
                </a:solidFill>
              </a:rPr>
              <a:t>Если расходная часть бюджета превышает доходную, то бюджет формируется с дефицитом</a:t>
            </a:r>
          </a:p>
          <a:p>
            <a:pPr algn="ctr"/>
            <a:r>
              <a:rPr lang="ru-RU" sz="1100" dirty="0">
                <a:solidFill>
                  <a:schemeClr val="bg2">
                    <a:lumMod val="75000"/>
                  </a:schemeClr>
                </a:solidFill>
              </a:rPr>
              <a:t>Превышение доходов над расходами образует положительный остаток бюджета (профицит)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2BE067B-659B-4435-A51D-AA094CBB08F4}"/>
              </a:ext>
            </a:extLst>
          </p:cNvPr>
          <p:cNvSpPr/>
          <p:nvPr/>
        </p:nvSpPr>
        <p:spPr>
          <a:xfrm>
            <a:off x="1475656" y="0"/>
            <a:ext cx="7344818" cy="16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Основные характеристики 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</a:rPr>
              <a:t>местного бюджета 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</a:rPr>
              <a:t>на 2022-2024 гг.</a:t>
            </a:r>
          </a:p>
        </p:txBody>
      </p:sp>
      <p:graphicFrame>
        <p:nvGraphicFramePr>
          <p:cNvPr id="32" name="Таблица 34">
            <a:extLst>
              <a:ext uri="{FF2B5EF4-FFF2-40B4-BE49-F238E27FC236}">
                <a16:creationId xmlns:a16="http://schemas.microsoft.com/office/drawing/2014/main" id="{C8E60652-38DA-4102-B4F2-8DE6F66A0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947193"/>
              </p:ext>
            </p:extLst>
          </p:nvPr>
        </p:nvGraphicFramePr>
        <p:xfrm>
          <a:off x="107504" y="1964604"/>
          <a:ext cx="8712969" cy="3170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9469">
                  <a:extLst>
                    <a:ext uri="{9D8B030D-6E8A-4147-A177-3AD203B41FA5}">
                      <a16:colId xmlns:a16="http://schemas.microsoft.com/office/drawing/2014/main" val="4108842949"/>
                    </a:ext>
                  </a:extLst>
                </a:gridCol>
                <a:gridCol w="1707926">
                  <a:extLst>
                    <a:ext uri="{9D8B030D-6E8A-4147-A177-3AD203B41FA5}">
                      <a16:colId xmlns:a16="http://schemas.microsoft.com/office/drawing/2014/main" val="995229118"/>
                    </a:ext>
                  </a:extLst>
                </a:gridCol>
                <a:gridCol w="1907787">
                  <a:extLst>
                    <a:ext uri="{9D8B030D-6E8A-4147-A177-3AD203B41FA5}">
                      <a16:colId xmlns:a16="http://schemas.microsoft.com/office/drawing/2014/main" val="2619064371"/>
                    </a:ext>
                  </a:extLst>
                </a:gridCol>
                <a:gridCol w="1907787">
                  <a:extLst>
                    <a:ext uri="{9D8B030D-6E8A-4147-A177-3AD203B41FA5}">
                      <a16:colId xmlns:a16="http://schemas.microsoft.com/office/drawing/2014/main" val="1001273731"/>
                    </a:ext>
                  </a:extLst>
                </a:gridCol>
              </a:tblGrid>
              <a:tr h="139363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Показатель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Проект бюджетных назначений на 2022 год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Проект бюджетных назначений на 2023 год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Проект бюджетных назначений на 2024 год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6098966"/>
                  </a:ext>
                </a:extLst>
              </a:tr>
              <a:tr h="34840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. Доходы, всего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12 541,7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12 654,1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12 634,1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259242"/>
                  </a:ext>
                </a:extLst>
              </a:tr>
              <a:tr h="60971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Безвозмездные поступления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105,3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109,3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0,2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51523"/>
                  </a:ext>
                </a:extLst>
              </a:tr>
              <a:tr h="348408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Расходы, всего 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12 541,7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12 654,1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12 634,1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692839"/>
                  </a:ext>
                </a:extLst>
              </a:tr>
              <a:tr h="348408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Дефицит (Профицит)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0,0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8394101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23CF79-2DFE-46B7-87D2-8BAB4D4F2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335"/>
            <a:ext cx="2304256" cy="16413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14282" y="1455241"/>
            <a:ext cx="4000528" cy="10715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Налог на доходы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  физических лиц: 1 242,5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1000108"/>
            <a:ext cx="4000528" cy="3385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Доходы бюджета: 12 541,7 тыс. рублей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6314" y="1000108"/>
            <a:ext cx="4143404" cy="3385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Расходы бюджета: 12 541,7 тыс. рублей</a:t>
            </a:r>
          </a:p>
        </p:txBody>
      </p:sp>
      <p:sp>
        <p:nvSpPr>
          <p:cNvPr id="13316" name="AutoShape 4" descr="Картинки по запросу акциз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2589414"/>
            <a:ext cx="4000528" cy="19825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Финансовая помощь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из областного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Бюджета: 105,3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4714884"/>
            <a:ext cx="4000528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Налоги на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совокупный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доход: 6 489,6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5661248"/>
            <a:ext cx="4000528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иные доходы: 4 704,3</a:t>
            </a:r>
          </a:p>
        </p:txBody>
      </p:sp>
      <p:pic>
        <p:nvPicPr>
          <p:cNvPr id="13322" name="Picture 10" descr="Картинки по запросу бюдж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41001"/>
            <a:ext cx="1071570" cy="908079"/>
          </a:xfrm>
          <a:prstGeom prst="rect">
            <a:avLst/>
          </a:prstGeom>
          <a:noFill/>
        </p:spPr>
      </p:pic>
      <p:pic>
        <p:nvPicPr>
          <p:cNvPr id="13324" name="Picture 12" descr="Картинки по запросу налог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715016"/>
            <a:ext cx="1049043" cy="785794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4786314" y="1357298"/>
            <a:ext cx="4143404" cy="5715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Социальная политика: 76,9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786314" y="2000240"/>
            <a:ext cx="4143404" cy="5715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   Образование: 18,5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786314" y="2674393"/>
            <a:ext cx="4143404" cy="11766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Жилищно-коммунальное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       хозяйство: 657,3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785064" y="3980046"/>
            <a:ext cx="4144654" cy="7859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Национальная оборона : 105,1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790144" y="4914902"/>
            <a:ext cx="4143404" cy="8572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Культура: 5 367,2</a:t>
            </a:r>
          </a:p>
        </p:txBody>
      </p:sp>
      <p:sp>
        <p:nvSpPr>
          <p:cNvPr id="13328" name="AutoShape 16" descr="Картинки по запросу социальная поли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30" name="AutoShape 18" descr="Картинки по запросу социальная поли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31" name="Picture 19" descr="C:\Documents and Settings\sekretar1\Рабочий стол\sz_logo.jpg"/>
          <p:cNvPicPr>
            <a:picLocks noChangeAspect="1" noChangeArrowheads="1"/>
          </p:cNvPicPr>
          <p:nvPr/>
        </p:nvPicPr>
        <p:blipFill>
          <a:blip r:embed="rId4" cstate="print"/>
          <a:srcRect l="21627" r="20337"/>
          <a:stretch>
            <a:fillRect/>
          </a:stretch>
        </p:blipFill>
        <p:spPr bwMode="auto">
          <a:xfrm>
            <a:off x="4819913" y="1357298"/>
            <a:ext cx="904215" cy="571503"/>
          </a:xfrm>
          <a:prstGeom prst="rect">
            <a:avLst/>
          </a:prstGeom>
          <a:noFill/>
        </p:spPr>
      </p:pic>
      <p:pic>
        <p:nvPicPr>
          <p:cNvPr id="13332" name="Picture 20" descr="C:\Documents and Settings\sekretar1\Рабочий стол\Образование-в-Росси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9913" y="2000239"/>
            <a:ext cx="904215" cy="561371"/>
          </a:xfrm>
          <a:prstGeom prst="rect">
            <a:avLst/>
          </a:prstGeom>
          <a:noFill/>
        </p:spPr>
      </p:pic>
      <p:pic>
        <p:nvPicPr>
          <p:cNvPr id="13320" name="Picture 8" descr="Картинки по запросу налоговая деклараци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500174"/>
            <a:ext cx="1071570" cy="843112"/>
          </a:xfrm>
          <a:prstGeom prst="rect">
            <a:avLst/>
          </a:prstGeom>
          <a:noFill/>
        </p:spPr>
      </p:pic>
      <p:pic>
        <p:nvPicPr>
          <p:cNvPr id="13335" name="Picture 23" descr="C:\Documents and Settings\sekretar1\Рабочий стол\14374842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94241" y="2981249"/>
            <a:ext cx="642942" cy="651906"/>
          </a:xfrm>
          <a:prstGeom prst="rect">
            <a:avLst/>
          </a:prstGeom>
          <a:noFill/>
        </p:spPr>
      </p:pic>
      <p:pic>
        <p:nvPicPr>
          <p:cNvPr id="13340" name="Picture 28" descr="C:\Documents and Settings\sekretar1\Рабочий стол\kultur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19913" y="5139156"/>
            <a:ext cx="904215" cy="502923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500034" y="640061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2022 год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786314" y="5902240"/>
            <a:ext cx="4143404" cy="7671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Иные расходы: 6 316,7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57158" y="0"/>
            <a:ext cx="87868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pic>
        <p:nvPicPr>
          <p:cNvPr id="20482" name="Picture 2" descr="Картинки по запросу расходы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19914" y="6032154"/>
            <a:ext cx="904214" cy="500042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D39FE9-BC3B-42A8-AD48-1B31671EDF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13" y="4035105"/>
            <a:ext cx="904215" cy="6912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41F778-8416-490B-8DBD-9869116D2EF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4766027"/>
            <a:ext cx="1071570" cy="7512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102" y="633228"/>
            <a:ext cx="7615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Крупнейшие налогоплательщики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Камышевского сельского поселения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974342"/>
            <a:ext cx="3143272" cy="8312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«Целинный»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2996953"/>
            <a:ext cx="3143272" cy="8312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«Буденновский»</a:t>
            </a:r>
          </a:p>
        </p:txBody>
      </p:sp>
      <p:pic>
        <p:nvPicPr>
          <p:cNvPr id="1026" name="Picture 2" descr="C:\Documents and Settings\sekretar1\Рабочий стол\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1857388" cy="1402190"/>
          </a:xfrm>
          <a:prstGeom prst="rect">
            <a:avLst/>
          </a:prstGeom>
          <a:noFill/>
        </p:spPr>
      </p:pic>
      <p:pic>
        <p:nvPicPr>
          <p:cNvPr id="1027" name="Picture 3" descr="C:\Documents and Settings\sekretar1\Рабочий стол\nebo-pole-uborka-kombay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357298"/>
            <a:ext cx="2136592" cy="1424047"/>
          </a:xfrm>
          <a:prstGeom prst="rect">
            <a:avLst/>
          </a:prstGeom>
          <a:noFill/>
        </p:spPr>
      </p:pic>
      <p:pic>
        <p:nvPicPr>
          <p:cNvPr id="1028" name="Picture 4" descr="C:\Documents and Settings\sekretar1\Рабочий стол\zerno-skl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143248"/>
            <a:ext cx="2136592" cy="1380742"/>
          </a:xfrm>
          <a:prstGeom prst="rect">
            <a:avLst/>
          </a:prstGeom>
          <a:noFill/>
        </p:spPr>
      </p:pic>
      <p:pic>
        <p:nvPicPr>
          <p:cNvPr id="1030" name="Picture 6" descr="C:\Documents and Settings\sekretar1\Рабочий стол\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5007811"/>
            <a:ext cx="2190733" cy="1350147"/>
          </a:xfrm>
          <a:prstGeom prst="rect">
            <a:avLst/>
          </a:prstGeom>
          <a:noFill/>
        </p:spPr>
      </p:pic>
      <p:pic>
        <p:nvPicPr>
          <p:cNvPr id="1031" name="Picture 7" descr="C:\Documents and Settings\sekretar1\Рабочий стол\bf52e93b921124cf5479d55f9bde71f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7" y="2996952"/>
            <a:ext cx="1890448" cy="1461768"/>
          </a:xfrm>
          <a:prstGeom prst="rect">
            <a:avLst/>
          </a:prstGeom>
          <a:noFill/>
        </p:spPr>
      </p:pic>
      <p:pic>
        <p:nvPicPr>
          <p:cNvPr id="1032" name="Picture 8" descr="C:\Documents and Settings\sekretar1\Рабочий стол\hay-933009_960_7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5000636"/>
            <a:ext cx="2136592" cy="1350147"/>
          </a:xfrm>
          <a:prstGeom prst="rect">
            <a:avLst/>
          </a:prstGeom>
          <a:noFill/>
        </p:spPr>
      </p:pic>
      <p:pic>
        <p:nvPicPr>
          <p:cNvPr id="1035" name="Picture 11" descr="Картинки по запросу комбайнёр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7" y="4786322"/>
            <a:ext cx="1890448" cy="157163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611560" y="0"/>
            <a:ext cx="79323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ECCE687-64DE-43C8-834F-433CD308238B}"/>
              </a:ext>
            </a:extLst>
          </p:cNvPr>
          <p:cNvSpPr/>
          <p:nvPr/>
        </p:nvSpPr>
        <p:spPr>
          <a:xfrm>
            <a:off x="2555776" y="3940222"/>
            <a:ext cx="3143272" cy="78492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ООО «ПКЗ Агро»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38576541"/>
              </p:ext>
            </p:extLst>
          </p:nvPr>
        </p:nvGraphicFramePr>
        <p:xfrm>
          <a:off x="285720" y="285728"/>
          <a:ext cx="8572560" cy="607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71600" y="0"/>
            <a:ext cx="73151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29129030"/>
              </p:ext>
            </p:extLst>
          </p:nvPr>
        </p:nvGraphicFramePr>
        <p:xfrm>
          <a:off x="683568" y="1832050"/>
          <a:ext cx="8136904" cy="4261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87624" y="908720"/>
            <a:ext cx="7099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Динамика поступлений налога на доходы физических лиц в </a:t>
            </a:r>
          </a:p>
          <a:p>
            <a:pPr algn="ctr"/>
            <a:r>
              <a:rPr lang="ru-RU" dirty="0"/>
              <a:t>Проекте бюджета Камышевского сельского поселения Зимовниковского района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144017"/>
            <a:ext cx="69551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686498C-6723-49E6-94BA-8D0F5B487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94757"/>
            <a:ext cx="1835696" cy="136324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4386</TotalTime>
  <Words>948</Words>
  <Application>Microsoft Office PowerPoint</Application>
  <PresentationFormat>Экран (4:3)</PresentationFormat>
  <Paragraphs>225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 Narrow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Безвозмездные поступления из областного бюджета (тыс. рублей)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574</cp:revision>
  <cp:lastPrinted>2021-11-15T11:05:01Z</cp:lastPrinted>
  <dcterms:modified xsi:type="dcterms:W3CDTF">2021-11-16T06:21:34Z</dcterms:modified>
</cp:coreProperties>
</file>