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3"/>
  </p:notesMasterIdLst>
  <p:sldIdLst>
    <p:sldId id="264" r:id="rId2"/>
    <p:sldId id="382" r:id="rId3"/>
    <p:sldId id="383" r:id="rId4"/>
    <p:sldId id="361" r:id="rId5"/>
    <p:sldId id="373" r:id="rId6"/>
    <p:sldId id="375" r:id="rId7"/>
    <p:sldId id="376" r:id="rId8"/>
    <p:sldId id="385" r:id="rId9"/>
    <p:sldId id="384" r:id="rId10"/>
    <p:sldId id="335" r:id="rId11"/>
    <p:sldId id="3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DCC1"/>
    <a:srgbClr val="A4D76B"/>
    <a:srgbClr val="037106"/>
    <a:srgbClr val="4706CA"/>
    <a:srgbClr val="FF0000"/>
    <a:srgbClr val="33CC33"/>
    <a:srgbClr val="CCFFFF"/>
    <a:srgbClr val="FB81CF"/>
    <a:srgbClr val="FF3399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1732" autoAdjust="0"/>
    <p:restoredTop sz="93772" autoAdjust="0"/>
  </p:normalViewPr>
  <p:slideViewPr>
    <p:cSldViewPr>
      <p:cViewPr varScale="1">
        <p:scale>
          <a:sx n="97" d="100"/>
          <a:sy n="97" d="100"/>
        </p:scale>
        <p:origin x="-11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1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107471728857239"/>
          <c:y val="0"/>
          <c:w val="0.71083611429453319"/>
          <c:h val="0.93527635310243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7"/>
          <c:dPt>
            <c:idx val="0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237-4632-A798-3C0DBFAF7BD6}"/>
              </c:ext>
            </c:extLst>
          </c:dPt>
          <c:dPt>
            <c:idx val="1"/>
            <c:spPr>
              <a:solidFill>
                <a:srgbClr val="E4287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37-4632-A798-3C0DBFAF7BD6}"/>
              </c:ext>
            </c:extLst>
          </c:dPt>
          <c:dPt>
            <c:idx val="2"/>
            <c:spPr>
              <a:solidFill>
                <a:srgbClr val="66FF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237-4632-A798-3C0DBFAF7BD6}"/>
              </c:ext>
            </c:extLst>
          </c:dPt>
          <c:dPt>
            <c:idx val="3"/>
            <c:spPr>
              <a:solidFill>
                <a:schemeClr val="tx1">
                  <a:lumMod val="95000"/>
                  <a:lumOff val="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37-4632-A798-3C0DBFAF7BD6}"/>
              </c:ext>
            </c:extLst>
          </c:dPt>
          <c:dPt>
            <c:idx val="4"/>
            <c:spPr>
              <a:solidFill>
                <a:srgbClr val="66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237-4632-A798-3C0DBFAF7BD6}"/>
              </c:ext>
            </c:extLst>
          </c:dPt>
          <c:dPt>
            <c:idx val="5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37-4632-A798-3C0DBFAF7BD6}"/>
              </c:ext>
            </c:extLst>
          </c:dPt>
          <c:dPt>
            <c:idx val="6"/>
            <c:spPr>
              <a:solidFill>
                <a:srgbClr val="CC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237-4632-A798-3C0DBFAF7BD6}"/>
              </c:ext>
            </c:extLst>
          </c:dPt>
          <c:dLbls>
            <c:dLbl>
              <c:idx val="0"/>
              <c:layout>
                <c:manualLayout>
                  <c:x val="-8.7923415387958712E-2"/>
                  <c:y val="-0.25852724446980885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37-4632-A798-3C0DBFAF7BD6}"/>
                </c:ext>
              </c:extLst>
            </c:dLbl>
            <c:dLbl>
              <c:idx val="1"/>
              <c:layout>
                <c:manualLayout>
                  <c:x val="5.234832219844579E-2"/>
                  <c:y val="6.0625783627085358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37-4632-A798-3C0DBFAF7BD6}"/>
                </c:ext>
              </c:extLst>
            </c:dLbl>
            <c:dLbl>
              <c:idx val="2"/>
              <c:layout>
                <c:manualLayout>
                  <c:x val="8.9403890706841809E-4"/>
                  <c:y val="-0.15033281690478267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37-4632-A798-3C0DBFAF7BD6}"/>
                </c:ext>
              </c:extLst>
            </c:dLbl>
            <c:dLbl>
              <c:idx val="3"/>
              <c:layout>
                <c:manualLayout>
                  <c:x val="-1.4857572328488609E-2"/>
                  <c:y val="-2.7487841302038852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37-4632-A798-3C0DBFAF7BD6}"/>
                </c:ext>
              </c:extLst>
            </c:dLbl>
            <c:dLbl>
              <c:idx val="4"/>
              <c:layout>
                <c:manualLayout>
                  <c:x val="-2.8844261301188581E-2"/>
                  <c:y val="-5.0046318849376464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37-4632-A798-3C0DBFAF7BD6}"/>
                </c:ext>
              </c:extLst>
            </c:dLbl>
            <c:dLbl>
              <c:idx val="7"/>
              <c:layout>
                <c:manualLayout>
                  <c:x val="2.5813000985497415E-2"/>
                  <c:y val="-3.2289828220956898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37-4632-A798-3C0DBFAF7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 - 876,5 тыс.рублей</c:v>
                </c:pt>
                <c:pt idx="1">
                  <c:v>Налоги на совокупный доход - 6796 тыс.рублей</c:v>
                </c:pt>
                <c:pt idx="2">
                  <c:v>Налог на имущество - 3391,5 тыс.рублей </c:v>
                </c:pt>
                <c:pt idx="3">
                  <c:v>Госпошлина - 2,7 тыс.рублей</c:v>
                </c:pt>
                <c:pt idx="4">
                  <c:v>Доходы от использования имущества - 771,7 тыс.рублей</c:v>
                </c:pt>
                <c:pt idx="5">
                  <c:v>Штрафы - 12,1 тыс.рублей</c:v>
                </c:pt>
                <c:pt idx="6">
                  <c:v>Доходы от оказания платных услуг (работ) и компенсации затрат государства - 36,7 тыс.рублей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876.5</c:v>
                </c:pt>
                <c:pt idx="1">
                  <c:v>6796</c:v>
                </c:pt>
                <c:pt idx="2">
                  <c:v>3391.5</c:v>
                </c:pt>
                <c:pt idx="3">
                  <c:v>2.7</c:v>
                </c:pt>
                <c:pt idx="4">
                  <c:v>771.7</c:v>
                </c:pt>
                <c:pt idx="5">
                  <c:v>12.1</c:v>
                </c:pt>
                <c:pt idx="6">
                  <c:v>36.700000000000003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37-4632-A798-3C0DBFAF7BD6}"/>
            </c:ext>
          </c:extLst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54052901856464053"/>
          <c:y val="0.72625990358400738"/>
          <c:w val="0.43668044641633419"/>
          <c:h val="0.2492343941478208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0.41277</cdr:x>
      <cdr:y>0.35211</cdr:y>
    </cdr:from>
    <cdr:to>
      <cdr:x>0.41277</cdr:x>
      <cdr:y>0.42254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6200000" flipV="1">
          <a:off x="3536148" y="1964545"/>
          <a:ext cx="3571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0.7096</cdr:y>
    </cdr:from>
    <cdr:to>
      <cdr:x>0.24616</cdr:x>
      <cdr:y>0.99835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xmlns="" id="{EF44DC1F-81C9-4897-8A8A-8FC3465F291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323528" y="4045233"/>
          <a:ext cx="2194750" cy="164606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21D8-9D3E-4B3D-B640-00CF50CB81D4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914F-40AF-4B36-A346-8D64A86642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8914F-40AF-4B36-A346-8D64A86642A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215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8914F-40AF-4B36-A346-8D64A86642A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562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8914F-40AF-4B36-A346-8D64A86642A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071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8914F-40AF-4B36-A346-8D64A86642A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040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AD36-C6A2-4B14-8494-71A6AD069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8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22EA-7D03-4102-BFFD-0F038D9BA26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249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Исполнение бюджета</a:t>
            </a:r>
            <a:br>
              <a:rPr lang="ru-RU" sz="3600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Камышевского сельского поселения Зимовниковского района за 2021 год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772400" cy="67266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380FA8-20BC-4AC3-96D0-7463D1868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140968"/>
            <a:ext cx="4427984" cy="357725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AA7E25D-A4EA-4375-8362-78B85F34736A}"/>
              </a:ext>
            </a:extLst>
          </p:cNvPr>
          <p:cNvSpPr/>
          <p:nvPr/>
        </p:nvSpPr>
        <p:spPr>
          <a:xfrm>
            <a:off x="0" y="3068960"/>
            <a:ext cx="41399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Исполнение бюджета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Представляет собой один из важнейших этапов бюджетного процесса, в процессе которого участвуют органы исполнительной власти, налоговые и финансовые органы, кредитные организации, налогоплательщики и получатели бюджетных средств.</a:t>
            </a:r>
          </a:p>
          <a:p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В соответствии со статьями 28, 34 БК РФ одним из принципов бюджетной системы Российской Федерации является </a:t>
            </a:r>
            <a:r>
              <a:rPr lang="ru-RU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принцип эффективности использования бюджетных средств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, в соответствии с которым при составлении и исполнении бюджетов участники бюджетного процесса в рамках установленных им бюджетных полномочий должны исходить из необходимости достижения заданных результатов с использованием наименьшего объема средств </a:t>
            </a:r>
            <a:r>
              <a:rPr lang="ru-RU" sz="1100" b="1" i="1" dirty="0">
                <a:solidFill>
                  <a:srgbClr val="000000"/>
                </a:solidFill>
                <a:latin typeface="Calibri" panose="020F0502020204030204" pitchFamily="34" charset="0"/>
              </a:rPr>
              <a:t>(экономности) 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и (или) достижения наилучшего результата с использованием определенного бюджетом объема средств </a:t>
            </a:r>
            <a:r>
              <a:rPr lang="ru-RU" sz="1100" b="1" i="1" dirty="0">
                <a:solidFill>
                  <a:srgbClr val="000000"/>
                </a:solidFill>
                <a:latin typeface="Calibri" panose="020F0502020204030204" pitchFamily="34" charset="0"/>
              </a:rPr>
              <a:t>(результативности).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В целях организации исполнения бюджета по расходам бюджета и источникам финансирования дефицита бюджета финансовым отделом района составляется и ведется </a:t>
            </a:r>
            <a:r>
              <a:rPr lang="ru-RU" sz="1100" b="1" i="1" dirty="0">
                <a:solidFill>
                  <a:srgbClr val="000000"/>
                </a:solidFill>
                <a:latin typeface="Calibri" panose="020F0502020204030204" pitchFamily="34" charset="0"/>
              </a:rPr>
              <a:t>сводная бюджетная роспись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ru-RU" sz="1100" dirty="0">
                <a:latin typeface="Calibri" panose="020F0502020204030204" pitchFamily="34" charset="0"/>
              </a:rPr>
              <a:t>18 </a:t>
            </a:r>
            <a:endParaRPr lang="ru-RU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bg2">
                    <a:lumMod val="9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Структура муниципальных программ</a:t>
            </a:r>
            <a:br>
              <a:rPr lang="ru-RU" sz="2000" i="1" dirty="0">
                <a:solidFill>
                  <a:schemeClr val="bg2">
                    <a:lumMod val="9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2000" i="1" dirty="0">
                <a:solidFill>
                  <a:schemeClr val="bg2">
                    <a:lumMod val="9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Камышевского сельского поселения Зимовниковского района в </a:t>
            </a:r>
            <a:br>
              <a:rPr lang="ru-RU" sz="2000" i="1" dirty="0">
                <a:solidFill>
                  <a:schemeClr val="bg2">
                    <a:lumMod val="9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2000" i="1" dirty="0">
                <a:solidFill>
                  <a:schemeClr val="bg2">
                    <a:lumMod val="9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2021 году</a:t>
            </a:r>
          </a:p>
        </p:txBody>
      </p:sp>
      <p:sp>
        <p:nvSpPr>
          <p:cNvPr id="4" name="Овал 3"/>
          <p:cNvSpPr/>
          <p:nvPr/>
        </p:nvSpPr>
        <p:spPr>
          <a:xfrm>
            <a:off x="428596" y="1525275"/>
            <a:ext cx="8535892" cy="528638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 </a:t>
            </a:r>
          </a:p>
          <a:p>
            <a:pPr algn="ctr"/>
            <a:r>
              <a:rPr lang="ru-RU" sz="2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10 811,1 </a:t>
            </a:r>
            <a:r>
              <a:rPr lang="ru-RU" sz="20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тыс.рублей</a:t>
            </a:r>
            <a:endParaRPr lang="ru-RU" sz="2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7824" y="1628800"/>
            <a:ext cx="2448272" cy="13364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(5594,1 тыс.руб.)</a:t>
            </a:r>
          </a:p>
        </p:txBody>
      </p:sp>
      <p:sp>
        <p:nvSpPr>
          <p:cNvPr id="7" name="Овал 6"/>
          <p:cNvSpPr/>
          <p:nvPr/>
        </p:nvSpPr>
        <p:spPr>
          <a:xfrm>
            <a:off x="714348" y="2708920"/>
            <a:ext cx="1985444" cy="15121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культуры 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(3714,6 тыс.руб.)</a:t>
            </a:r>
          </a:p>
        </p:txBody>
      </p:sp>
      <p:sp>
        <p:nvSpPr>
          <p:cNvPr id="8" name="Овал 7"/>
          <p:cNvSpPr/>
          <p:nvPr/>
        </p:nvSpPr>
        <p:spPr>
          <a:xfrm>
            <a:off x="6147643" y="3081656"/>
            <a:ext cx="1857387" cy="9498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prstMaterial="matte">
            <a:bevelT/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политика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(140,6 тыс.руб.)</a:t>
            </a:r>
          </a:p>
        </p:txBody>
      </p:sp>
      <p:sp>
        <p:nvSpPr>
          <p:cNvPr id="9" name="Овал 8"/>
          <p:cNvSpPr/>
          <p:nvPr/>
        </p:nvSpPr>
        <p:spPr>
          <a:xfrm>
            <a:off x="3995936" y="5429264"/>
            <a:ext cx="2160240" cy="12858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качественными жилищно-коммунальными услугами населения Камышевского сельского поселения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(894,4 тыс.руб.)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76272" y="4147914"/>
            <a:ext cx="2160240" cy="13693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(50,8 тыс.руб.)</a:t>
            </a:r>
          </a:p>
        </p:txBody>
      </p:sp>
      <p:sp>
        <p:nvSpPr>
          <p:cNvPr id="15" name="Овал 14"/>
          <p:cNvSpPr/>
          <p:nvPr/>
        </p:nvSpPr>
        <p:spPr>
          <a:xfrm>
            <a:off x="1357290" y="4525362"/>
            <a:ext cx="1710504" cy="16182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Энергоэффективность и развитие энергетики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(327,0 тыс.руб.)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776915D-0953-4842-B6FF-A55E121E5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525362"/>
            <a:ext cx="1191173" cy="7610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1BA136D-D8DA-4CC5-ABF4-BB6E71D463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0322" y="4615744"/>
            <a:ext cx="1288699" cy="697146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97B25149-C1EF-49BD-BCE1-3D451898F340}"/>
              </a:ext>
            </a:extLst>
          </p:cNvPr>
          <p:cNvSpPr/>
          <p:nvPr/>
        </p:nvSpPr>
        <p:spPr>
          <a:xfrm>
            <a:off x="5954972" y="2117245"/>
            <a:ext cx="1857387" cy="8480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муниципальным имуществом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(89,6 тыс. рублей)</a:t>
            </a:r>
            <a:endParaRPr lang="ru-RU" sz="10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A16B8FE-7677-43FA-8FDC-071CC4030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018383"/>
            <a:ext cx="1152128" cy="7604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349E9A4-8FE5-4C80-A067-20AFE81F2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599" y="3270265"/>
            <a:ext cx="780525" cy="7870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213DEF6-3D30-4396-A4C2-F8DB4A59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3152527"/>
            <a:ext cx="986244" cy="8215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Блок-схема: перфолента 6">
            <a:extLst>
              <a:ext uri="{FF2B5EF4-FFF2-40B4-BE49-F238E27FC236}">
                <a16:creationId xmlns:a16="http://schemas.microsoft.com/office/drawing/2014/main" xmlns="" id="{830A53AC-B1F0-46CF-9887-B93C1611AFB6}"/>
              </a:ext>
            </a:extLst>
          </p:cNvPr>
          <p:cNvSpPr/>
          <p:nvPr/>
        </p:nvSpPr>
        <p:spPr>
          <a:xfrm>
            <a:off x="642910" y="116632"/>
            <a:ext cx="8072494" cy="6741368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Проведение единой бюджетной и налоговой политике позволило обеспечить сбалансированность местного бюджета и выполнение поставленных Президентом России</a:t>
            </a:r>
            <a:r>
              <a:rPr lang="en-US" sz="2000" b="1" dirty="0">
                <a:solidFill>
                  <a:schemeClr val="tx1"/>
                </a:solidFill>
              </a:rPr>
              <a:t>,</a:t>
            </a:r>
            <a:r>
              <a:rPr lang="ru-RU" sz="2000" b="1" dirty="0">
                <a:solidFill>
                  <a:schemeClr val="tx1"/>
                </a:solidFill>
              </a:rPr>
              <a:t> Главой района и Главой Администрации Камышевского сельского поселения стратегических задач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64A78FA-BCB5-4A15-B831-71AB5AE015AD}"/>
              </a:ext>
            </a:extLst>
          </p:cNvPr>
          <p:cNvSpPr/>
          <p:nvPr/>
        </p:nvSpPr>
        <p:spPr>
          <a:xfrm>
            <a:off x="2627784" y="116632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Как гражданин может принять участие в формировании бюджета?</a:t>
            </a:r>
            <a:endParaRPr lang="ru-RU" sz="28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E21733-DC96-4D43-B095-846ADA10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234" y="1236226"/>
            <a:ext cx="2024617" cy="1544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07A17E-6E00-4BD9-9ECB-DCA02CC38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185" y="1236227"/>
            <a:ext cx="1728192" cy="1622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2D53F5-12B3-4E35-A505-42EAC2097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1" y="1236226"/>
            <a:ext cx="1736463" cy="1622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423289-638E-4312-AFF0-F9F1BD41D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419868" y="4461793"/>
            <a:ext cx="2808313" cy="177551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56930AB-3600-4644-9336-FCFB55E450FE}"/>
              </a:ext>
            </a:extLst>
          </p:cNvPr>
          <p:cNvSpPr/>
          <p:nvPr/>
        </p:nvSpPr>
        <p:spPr>
          <a:xfrm>
            <a:off x="2339751" y="3059668"/>
            <a:ext cx="1584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ШАГ 1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Просмотр проекта(отчета) бюджета на сайте администрации</a:t>
            </a: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977F53A-08D4-423F-BB67-4890984A9DC0}"/>
              </a:ext>
            </a:extLst>
          </p:cNvPr>
          <p:cNvSpPr/>
          <p:nvPr/>
        </p:nvSpPr>
        <p:spPr>
          <a:xfrm>
            <a:off x="4572000" y="3167390"/>
            <a:ext cx="2126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ШАГ 2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Подготовка замечаний и предложений</a:t>
            </a: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8D97205-FC0C-4764-9943-92255A7AE154}"/>
              </a:ext>
            </a:extLst>
          </p:cNvPr>
          <p:cNvSpPr/>
          <p:nvPr/>
        </p:nvSpPr>
        <p:spPr>
          <a:xfrm>
            <a:off x="7236296" y="3059668"/>
            <a:ext cx="1728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ШАГ 3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Внесение в письменной форме своих предложений не позднее 7 дней до даты проведения публичных слушаний</a:t>
            </a:r>
            <a:endParaRPr lang="ru-RU" sz="1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24F58F0-275B-460C-9039-001948755764}"/>
              </a:ext>
            </a:extLst>
          </p:cNvPr>
          <p:cNvSpPr/>
          <p:nvPr/>
        </p:nvSpPr>
        <p:spPr>
          <a:xfrm>
            <a:off x="6300192" y="4869160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ШАГ 4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Выступление на публичных слушаниях </a:t>
            </a:r>
            <a:endParaRPr lang="ru-RU" sz="1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4E25470-E72B-4615-946C-881DC8753432}"/>
              </a:ext>
            </a:extLst>
          </p:cNvPr>
          <p:cNvSpPr/>
          <p:nvPr/>
        </p:nvSpPr>
        <p:spPr>
          <a:xfrm>
            <a:off x="124622" y="1070738"/>
            <a:ext cx="218088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Публичные слушания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-это возможность граждан влиять на содержание принимаемых муниципальных правовых актов и является важным средством муниципальной демократии. Они проводятся с участием жителей муниципального образования для обсуждения проектов муниципальных правовых актов и по вопросам местного значения.</a:t>
            </a:r>
          </a:p>
          <a:p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Публичные слушания 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призваны обеспечить учет мнения населения Российской Федерации в решении жизненно важных вопросов.</a:t>
            </a:r>
          </a:p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Решение о проведении публичных слушаний подлежат опубликованию не позднее чем за 15 дней до проведения слушаний. Решение о проведении слушаний должно быть обнародовано вместе с правовым актом, выносимым на слушания.</a:t>
            </a:r>
          </a:p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Публичные слушания проводятся не позднее чем за 7 дней до рассмотрения проекта бюджета или отчета об исполнении бюджета.</a:t>
            </a:r>
          </a:p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Результаты слушаний это заключение, в котором отражаются рекомендации жителей района, сформированные по результатам публичных слушаний.</a:t>
            </a:r>
          </a:p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</a:rPr>
              <a:t>Заключение о результатах публичных слушаний подлежит опубликованию.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530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54554E4-43B8-46EE-BFF5-0027AF60A9D1}"/>
              </a:ext>
            </a:extLst>
          </p:cNvPr>
          <p:cNvSpPr/>
          <p:nvPr/>
        </p:nvSpPr>
        <p:spPr>
          <a:xfrm>
            <a:off x="242840" y="89556"/>
            <a:ext cx="8793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Бюджет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– форма образования и расходования фонда денежных средств, предназначенных для финансового обеспечения задач и функций местного самоуправления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7C14D28-0ED2-459B-85B3-2EB80351B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27166"/>
            <a:ext cx="2888999" cy="26018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DF1068-11B0-4B42-9783-6AADA001667B}"/>
              </a:ext>
            </a:extLst>
          </p:cNvPr>
          <p:cNvSpPr/>
          <p:nvPr/>
        </p:nvSpPr>
        <p:spPr>
          <a:xfrm>
            <a:off x="611560" y="2182507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ДОХОДЫ</a:t>
            </a:r>
          </a:p>
          <a:p>
            <a:r>
              <a:rPr lang="ru-RU" dirty="0"/>
              <a:t>БЮДЖЕТА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52964B-3935-4E8F-B773-1C9DFD1C2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29" y="1291112"/>
            <a:ext cx="2828238" cy="27139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439266F-C1D7-462E-BD7B-7597B8AAE654}"/>
              </a:ext>
            </a:extLst>
          </p:cNvPr>
          <p:cNvSpPr/>
          <p:nvPr/>
        </p:nvSpPr>
        <p:spPr>
          <a:xfrm>
            <a:off x="6876256" y="292494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РАСХОДЫ</a:t>
            </a:r>
          </a:p>
          <a:p>
            <a:r>
              <a:rPr lang="ru-RU" dirty="0"/>
              <a:t>БЮДЖЕТА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71BF99C-AC91-4F96-A547-CC64B6455B57}"/>
              </a:ext>
            </a:extLst>
          </p:cNvPr>
          <p:cNvSpPr/>
          <p:nvPr/>
        </p:nvSpPr>
        <p:spPr>
          <a:xfrm>
            <a:off x="242840" y="3573016"/>
            <a:ext cx="288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поступающие в бюджет денежные средства (налоги юридических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 физических лиц, штрафы, административные платежи и сборы, финансовая помощь)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4C0C4E7-DD56-4C62-A468-5E41AF901417}"/>
              </a:ext>
            </a:extLst>
          </p:cNvPr>
          <p:cNvSpPr/>
          <p:nvPr/>
        </p:nvSpPr>
        <p:spPr>
          <a:xfrm>
            <a:off x="6372199" y="4221088"/>
            <a:ext cx="25289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направляемые из бюджета денежные средства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(финансовое обеспечение муниципальных учреждений,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дорожное хозяйство, ЖКХ и транспорт, капитальное строительство и др.)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A48B890-25EA-4B54-8651-166D62518F96}"/>
              </a:ext>
            </a:extLst>
          </p:cNvPr>
          <p:cNvSpPr/>
          <p:nvPr/>
        </p:nvSpPr>
        <p:spPr>
          <a:xfrm>
            <a:off x="3438189" y="4221088"/>
            <a:ext cx="23579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Превышение доходов над расходами образует положительный остаток бюджета (профицит)</a:t>
            </a:r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C2E2E99-37DA-42BA-BF0F-7A7A755B1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189" y="1700808"/>
            <a:ext cx="2267621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18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42852"/>
            <a:ext cx="7572428" cy="10144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Структура собственных доходов бюджета </a:t>
            </a:r>
            <a:br>
              <a:rPr lang="ru-RU" altLang="ru-RU" sz="1800" b="1" dirty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</a:br>
            <a:r>
              <a:rPr lang="ru-RU" altLang="ru-RU" sz="1800" b="1" dirty="0">
                <a:solidFill>
                  <a:srgbClr val="FFFF00"/>
                </a:solidFill>
                <a:latin typeface="Bookman Old Style" pitchFamily="18" charset="0"/>
                <a:cs typeface="Arial" charset="0"/>
              </a:rPr>
              <a:t>Камышевского сельского поселения Зимовниковского района в 2021 году</a:t>
            </a:r>
            <a:endParaRPr lang="ru-RU" sz="1800" b="1" dirty="0">
              <a:solidFill>
                <a:srgbClr val="FFFF00"/>
              </a:solidFill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34642073"/>
              </p:ext>
            </p:extLst>
          </p:nvPr>
        </p:nvGraphicFramePr>
        <p:xfrm>
          <a:off x="18728" y="1157286"/>
          <a:ext cx="8915982" cy="570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рапеция 6"/>
          <p:cNvSpPr/>
          <p:nvPr/>
        </p:nvSpPr>
        <p:spPr>
          <a:xfrm>
            <a:off x="2786050" y="3354171"/>
            <a:ext cx="4000528" cy="646333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Национальная оборона – 96,1 тыс.рублей</a:t>
            </a:r>
          </a:p>
        </p:txBody>
      </p:sp>
      <p:sp>
        <p:nvSpPr>
          <p:cNvPr id="8" name="Трапеция 7"/>
          <p:cNvSpPr/>
          <p:nvPr/>
        </p:nvSpPr>
        <p:spPr>
          <a:xfrm>
            <a:off x="2483768" y="4071942"/>
            <a:ext cx="4588562" cy="607544"/>
          </a:xfrm>
          <a:prstGeom prst="trapezoid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Национальная экономика –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89,6 тыс. рублей</a:t>
            </a:r>
          </a:p>
        </p:txBody>
      </p:sp>
      <p:sp>
        <p:nvSpPr>
          <p:cNvPr id="10" name="Трапеция 9"/>
          <p:cNvSpPr/>
          <p:nvPr/>
        </p:nvSpPr>
        <p:spPr>
          <a:xfrm>
            <a:off x="1928794" y="5414704"/>
            <a:ext cx="5715040" cy="596185"/>
          </a:xfrm>
          <a:prstGeom prst="trapezoid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Культура, кинематография – 3726,6 тыс.рублей</a:t>
            </a:r>
          </a:p>
        </p:txBody>
      </p:sp>
      <p:sp>
        <p:nvSpPr>
          <p:cNvPr id="11" name="Трапеция 10"/>
          <p:cNvSpPr/>
          <p:nvPr/>
        </p:nvSpPr>
        <p:spPr>
          <a:xfrm>
            <a:off x="1643042" y="6036490"/>
            <a:ext cx="6286544" cy="733191"/>
          </a:xfrm>
          <a:prstGeom prst="trapezoid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Общегосударственные вопросы – 6250,8 тыс.рублей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6607988" y="2445776"/>
            <a:ext cx="1500187" cy="1000125"/>
          </a:xfrm>
          <a:prstGeom prst="wedgeEllipseCallout">
            <a:avLst>
              <a:gd name="adj1" fmla="val -36370"/>
              <a:gd name="adj2" fmla="val 72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2,5 %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7865724" y="5322111"/>
            <a:ext cx="1357312" cy="1000125"/>
          </a:xfrm>
          <a:prstGeom prst="wedgeEllipseCallout">
            <a:avLst>
              <a:gd name="adj1" fmla="val -46591"/>
              <a:gd name="adj2" fmla="val 607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53,0 %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7286644" y="3979345"/>
            <a:ext cx="1677844" cy="642942"/>
          </a:xfrm>
          <a:prstGeom prst="wedgeEllipseCallout">
            <a:avLst>
              <a:gd name="adj1" fmla="val -45878"/>
              <a:gd name="adj2" fmla="val 11592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8,0 %</a:t>
            </a:r>
          </a:p>
        </p:txBody>
      </p:sp>
      <p:sp>
        <p:nvSpPr>
          <p:cNvPr id="19" name="Овальная выноска 18"/>
          <p:cNvSpPr/>
          <p:nvPr/>
        </p:nvSpPr>
        <p:spPr>
          <a:xfrm rot="15830712">
            <a:off x="855332" y="3283138"/>
            <a:ext cx="1150917" cy="1443037"/>
          </a:xfrm>
          <a:prstGeom prst="wedgeEllipseCallout">
            <a:avLst>
              <a:gd name="adj1" fmla="val -32905"/>
              <a:gd name="adj2" fmla="val 7645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 0,2 %</a:t>
            </a:r>
          </a:p>
        </p:txBody>
      </p:sp>
      <p:sp>
        <p:nvSpPr>
          <p:cNvPr id="20" name="Овальная выноска 19"/>
          <p:cNvSpPr/>
          <p:nvPr/>
        </p:nvSpPr>
        <p:spPr>
          <a:xfrm rot="15830712">
            <a:off x="453697" y="4373727"/>
            <a:ext cx="955152" cy="1450975"/>
          </a:xfrm>
          <a:prstGeom prst="wedgeEllipseCallout">
            <a:avLst>
              <a:gd name="adj1" fmla="val -66195"/>
              <a:gd name="adj2" fmla="val 656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34,9 %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357183"/>
            <a:ext cx="8820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Исполнение расходной части бюджета Камышевского сельского поселения Зимовниковского района и удельный вес в структуре расходов за 2021 год</a:t>
            </a:r>
          </a:p>
        </p:txBody>
      </p:sp>
      <p:sp>
        <p:nvSpPr>
          <p:cNvPr id="22" name="Трапеция 21"/>
          <p:cNvSpPr/>
          <p:nvPr/>
        </p:nvSpPr>
        <p:spPr>
          <a:xfrm>
            <a:off x="2214546" y="4731000"/>
            <a:ext cx="5143536" cy="651506"/>
          </a:xfrm>
          <a:prstGeom prst="trapezoi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Жилищно-коммунальное хозяйство – 1221,5 тыс.рублей</a:t>
            </a:r>
          </a:p>
        </p:txBody>
      </p:sp>
      <p:sp>
        <p:nvSpPr>
          <p:cNvPr id="23" name="Трапеция 22"/>
          <p:cNvSpPr/>
          <p:nvPr/>
        </p:nvSpPr>
        <p:spPr>
          <a:xfrm>
            <a:off x="3059832" y="2740513"/>
            <a:ext cx="3384375" cy="545612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Социальная политика –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72,5 тыс. рублей</a:t>
            </a:r>
          </a:p>
        </p:txBody>
      </p:sp>
      <p:sp>
        <p:nvSpPr>
          <p:cNvPr id="25" name="Овальная выноска 24"/>
          <p:cNvSpPr/>
          <p:nvPr/>
        </p:nvSpPr>
        <p:spPr>
          <a:xfrm rot="15913435">
            <a:off x="1862723" y="2130761"/>
            <a:ext cx="719005" cy="1528311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0,7 %</a:t>
            </a:r>
          </a:p>
        </p:txBody>
      </p:sp>
      <p:sp>
        <p:nvSpPr>
          <p:cNvPr id="12" name="Трапеция 11">
            <a:extLst>
              <a:ext uri="{FF2B5EF4-FFF2-40B4-BE49-F238E27FC236}">
                <a16:creationId xmlns:a16="http://schemas.microsoft.com/office/drawing/2014/main" xmlns="" id="{8D399770-4A85-4987-9498-504200832A6C}"/>
              </a:ext>
            </a:extLst>
          </p:cNvPr>
          <p:cNvSpPr/>
          <p:nvPr/>
        </p:nvSpPr>
        <p:spPr>
          <a:xfrm>
            <a:off x="3425666" y="2112442"/>
            <a:ext cx="2704675" cy="575192"/>
          </a:xfrm>
          <a:prstGeom prst="trapezoid">
            <a:avLst/>
          </a:prstGeom>
          <a:solidFill>
            <a:srgbClr val="96DC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Национальная безопасность и правоохранительная деятельность – 41,4 тыс. рублей</a:t>
            </a:r>
          </a:p>
        </p:txBody>
      </p:sp>
      <p:sp>
        <p:nvSpPr>
          <p:cNvPr id="26" name="Трапеция 25">
            <a:extLst>
              <a:ext uri="{FF2B5EF4-FFF2-40B4-BE49-F238E27FC236}">
                <a16:creationId xmlns:a16="http://schemas.microsoft.com/office/drawing/2014/main" xmlns="" id="{4814936C-DBED-4D05-A6AF-6AE99F65B820}"/>
              </a:ext>
            </a:extLst>
          </p:cNvPr>
          <p:cNvSpPr/>
          <p:nvPr/>
        </p:nvSpPr>
        <p:spPr>
          <a:xfrm>
            <a:off x="3707904" y="1262775"/>
            <a:ext cx="2160240" cy="81229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Межбюджетные трансферты общего характера бюджетной системы Российской Федерации-61,6 тыс. рублей</a:t>
            </a:r>
          </a:p>
        </p:txBody>
      </p:sp>
      <p:sp>
        <p:nvSpPr>
          <p:cNvPr id="27" name="Облачко с текстом: овальное 26">
            <a:extLst>
              <a:ext uri="{FF2B5EF4-FFF2-40B4-BE49-F238E27FC236}">
                <a16:creationId xmlns:a16="http://schemas.microsoft.com/office/drawing/2014/main" xmlns="" id="{0EEF3CE0-A7F1-4E5E-AD25-4879C77DC8EE}"/>
              </a:ext>
            </a:extLst>
          </p:cNvPr>
          <p:cNvSpPr/>
          <p:nvPr/>
        </p:nvSpPr>
        <p:spPr>
          <a:xfrm>
            <a:off x="6085146" y="1738160"/>
            <a:ext cx="1201498" cy="612648"/>
          </a:xfrm>
          <a:prstGeom prst="wedgeEllipseCallout">
            <a:avLst>
              <a:gd name="adj1" fmla="val -46149"/>
              <a:gd name="adj2" fmla="val 681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Удельный вес 0,1 %</a:t>
            </a:r>
          </a:p>
        </p:txBody>
      </p:sp>
      <p:sp>
        <p:nvSpPr>
          <p:cNvPr id="28" name="Облачко с текстом: овальное 27">
            <a:extLst>
              <a:ext uri="{FF2B5EF4-FFF2-40B4-BE49-F238E27FC236}">
                <a16:creationId xmlns:a16="http://schemas.microsoft.com/office/drawing/2014/main" xmlns="" id="{E5AA8893-8AC8-433B-BDF0-A6225E51DA32}"/>
              </a:ext>
            </a:extLst>
          </p:cNvPr>
          <p:cNvSpPr/>
          <p:nvPr/>
        </p:nvSpPr>
        <p:spPr>
          <a:xfrm>
            <a:off x="2123728" y="1047830"/>
            <a:ext cx="1196912" cy="508792"/>
          </a:xfrm>
          <a:prstGeom prst="wedgeEllipseCallout">
            <a:avLst>
              <a:gd name="adj1" fmla="val 89294"/>
              <a:gd name="adj2" fmla="val 7761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Удельный вес 0,6 %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483768" y="188641"/>
            <a:ext cx="6535342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i="1" dirty="0"/>
              <a:t>Исполнение  по разделу 04 «Национальная экономика» за 2021 год в сумме </a:t>
            </a:r>
            <a:br>
              <a:rPr lang="ru-RU" sz="2000" i="1" dirty="0"/>
            </a:br>
            <a:r>
              <a:rPr lang="ru-RU" sz="2000" i="1" dirty="0"/>
              <a:t>89,6 тысяч рублей</a:t>
            </a:r>
          </a:p>
        </p:txBody>
      </p:sp>
      <p:graphicFrame>
        <p:nvGraphicFramePr>
          <p:cNvPr id="231493" name="Group 6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662986733"/>
              </p:ext>
            </p:extLst>
          </p:nvPr>
        </p:nvGraphicFramePr>
        <p:xfrm>
          <a:off x="755576" y="3851518"/>
          <a:ext cx="4845878" cy="2695718"/>
        </p:xfrm>
        <a:graphic>
          <a:graphicData uri="http://schemas.openxmlformats.org/drawingml/2006/table">
            <a:tbl>
              <a:tblPr/>
              <a:tblGrid>
                <a:gridCol w="4845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9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Другие вопросы в области национальной экономики – 33,9 тыс.рублей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5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изготовление тех. плана на памятник - 4,0 тыс. рублей;  изготовление тех. паспортов- 8,0 тыс. рублей; проведение землеустроительных работ по обмеру кладбища- 8,0 тыс. рублей; оценка рыночной стоимости земельного участка-9,9 тыс. рублей; изготовление тех. паспорта на нежилое здание-4,0 тыс. рублей;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EFBE28C-5B04-4A0A-9F61-6CEDA3DCA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7570749"/>
              </p:ext>
            </p:extLst>
          </p:nvPr>
        </p:nvGraphicFramePr>
        <p:xfrm>
          <a:off x="755575" y="2369598"/>
          <a:ext cx="4845877" cy="1333857"/>
        </p:xfrm>
        <a:graphic>
          <a:graphicData uri="http://schemas.openxmlformats.org/drawingml/2006/table">
            <a:tbl>
              <a:tblPr/>
              <a:tblGrid>
                <a:gridCol w="4845877">
                  <a:extLst>
                    <a:ext uri="{9D8B030D-6E8A-4147-A177-3AD203B41FA5}">
                      <a16:colId xmlns:a16="http://schemas.microsoft.com/office/drawing/2014/main" xmlns="" val="1468058701"/>
                    </a:ext>
                  </a:extLst>
                </a:gridCol>
              </a:tblGrid>
              <a:tr h="457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Водное хозяйство– 55,7 тыс.рублей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3912114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АО «АльфаСтрахование»-55,7 тыс. рублей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1186017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858360-5788-42C5-B7FD-74EF9543D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90" y="35151"/>
            <a:ext cx="2430887" cy="20977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56D5A41-4A47-4E67-BE13-04DB3B67E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700808"/>
            <a:ext cx="2592289" cy="48464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Исполнение расходов по разделу 05 «Жилищно-коммунальное хозяйство» за 2021 год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68760"/>
            <a:ext cx="5040560" cy="1800200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  <a:defRPr/>
            </a:pPr>
            <a:r>
              <a:rPr lang="ru-RU" sz="4400" b="1" dirty="0"/>
              <a:t>Расход составил 1221,5 тыс. рублей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x-non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плата уличного освещения –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188,9</a:t>
            </a:r>
            <a:r>
              <a:rPr lang="x-non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тыс. рублей;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уборка территории по улицам ИП Карякина-346,5 тыс. рублей; право использования портала ИББ ЖКХ КП РО информационная база ЖКХ- 8,5 тыс. рублей; дератизацию от грызунов кладбище-6,5 тыс. рублей; за противоклещевую обработку-27,0 тыс. рублей; запчасти для бензопилы-2,4 тыс. рублей; текущий ремонт уличного освещения в х. Камышев-327,0 тыс. рублей; санитарная обрезка деревьев-35,3 тыс. рублей; за хозтовары по благоустройству-5,1 тыс. рублей; за строительную тачку-4,4 тыс. рублей; за качели-53,0 тыс. рублей; за запчасти к триммеру и бензопиле-5,6 тыс. рублей; за запчасти для роторной косы—7,0 тыс. рублей; за запчасти для триммера и бензокосы-9,5 тыс. рублей; санитарная обрезка деревьев-114,4 тыс. рублей; за техобслуживание уличного освещения х. Камышев, х. Погорелов -9,8 тыс. рублей; за елочные украшения-54,7 тыс. рублей; хозтовары-1,2 тыс. рублей; оплата работ по благоустройству территории поселения -14,5 тыс. рублей</a:t>
            </a: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44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/>
          </a:p>
          <a:p>
            <a:pPr eaLnBrk="1" hangingPunct="1">
              <a:defRPr/>
            </a:pPr>
            <a:endParaRPr lang="ru-RU" sz="1600" dirty="0"/>
          </a:p>
        </p:txBody>
      </p:sp>
      <p:pic>
        <p:nvPicPr>
          <p:cNvPr id="7" name="Рисунок 6" descr="34532520_orig.jpeg"/>
          <p:cNvPicPr>
            <a:picLocks noChangeAspect="1"/>
          </p:cNvPicPr>
          <p:nvPr/>
        </p:nvPicPr>
        <p:blipFill>
          <a:blip r:embed="rId2"/>
          <a:srcRect l="17187" t="7706"/>
          <a:stretch>
            <a:fillRect/>
          </a:stretch>
        </p:blipFill>
        <p:spPr>
          <a:xfrm>
            <a:off x="5076056" y="3429000"/>
            <a:ext cx="3903242" cy="3151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дет.jpg">
            <a:extLst>
              <a:ext uri="{FF2B5EF4-FFF2-40B4-BE49-F238E27FC236}">
                <a16:creationId xmlns:a16="http://schemas.microsoft.com/office/drawing/2014/main" xmlns="" id="{825690A8-D18C-4241-B93D-33F1D19C99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268760"/>
            <a:ext cx="3168352" cy="168629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52f0ba.jpg">
            <a:extLst>
              <a:ext uri="{FF2B5EF4-FFF2-40B4-BE49-F238E27FC236}">
                <a16:creationId xmlns:a16="http://schemas.microsoft.com/office/drawing/2014/main" xmlns="" id="{D8CC460F-F1EB-4686-9E2E-70290045AD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429000"/>
            <a:ext cx="3312369" cy="328044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F6FC29-F91F-4557-B3B2-57F3F754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Исполнение расходов по разделу 08 «Культура, Кинематография» за 2021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87F7AA-423C-40D5-BCAE-C51C0C20B86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2332856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x-none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сходы </a:t>
            </a:r>
            <a:r>
              <a:rPr lang="x-none" sz="1500" b="1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составили </a:t>
            </a:r>
            <a:r>
              <a:rPr lang="ru-RU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3 726,6</a:t>
            </a:r>
            <a:r>
              <a:rPr lang="x-none" sz="15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endParaRPr lang="ru-RU" sz="1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Независимая оценка качества услуг культуры ГАУ Ростовской области «региональный информационно-аналитический центр развития образования-12,0 тыс. рублей;      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Перечислены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субсидии МУК СДК «Камышевский»                   согласно заключенному соглашению, на финансовое обеспечение выполнения муниципального задания на оказание муниципальных услуг (выполнение работ)-3614,6 тыс. рублей. 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Субсидия на государственную поддержку отрасли культуры (государственная поддержка лучших сельских учреждений культуры), покупка ноутбука - 41,0 тыс. рублей, медиоборудование - 59,0 тыс. рублей</a:t>
            </a:r>
            <a:r>
              <a:rPr lang="x-none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E1C98CC-1B72-4F2B-8EEF-5EE00FFC2C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816" y="4373116"/>
            <a:ext cx="4038600" cy="2332856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B9D012-F4BA-42AE-8FA0-0933F8D02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115620"/>
            <a:ext cx="3312368" cy="2590352"/>
          </a:xfrm>
          <a:prstGeom prst="rect">
            <a:avLst/>
          </a:prstGeom>
        </p:spPr>
      </p:pic>
      <p:pic>
        <p:nvPicPr>
          <p:cNvPr id="1026" name="Picture 2" descr="Дом культуры, Россия, Ростовская область, Зимовниковский район, хутор Камышев, улица Мира, 16 - фото № 1">
            <a:extLst>
              <a:ext uri="{FF2B5EF4-FFF2-40B4-BE49-F238E27FC236}">
                <a16:creationId xmlns:a16="http://schemas.microsoft.com/office/drawing/2014/main" xmlns="" id="{FD76A3B9-C2F9-4D8E-B367-24E59A9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600201"/>
            <a:ext cx="3543300" cy="24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8597433"/>
      </p:ext>
    </p:extLst>
  </p:cSld>
  <p:clrMapOvr>
    <a:masterClrMapping/>
  </p:clrMapOvr>
  <p:transition spd="med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343EB-C075-4222-868F-7BF97F31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latin typeface="Calibri" panose="020F0502020204030204" pitchFamily="34" charset="0"/>
              </a:rPr>
              <a:t>Зачем формировать и исполнять бюджет по программам? </a:t>
            </a:r>
            <a:endParaRPr lang="ru-RU" sz="28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F499C0-3C99-4355-B322-305EB1803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366682"/>
            <a:ext cx="2644730" cy="2160868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095ADD-C3E6-4DA8-906A-6B7C7B2D5EC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513" y="1700807"/>
            <a:ext cx="2376264" cy="451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</a:t>
            </a:r>
            <a:endParaRPr lang="ru-RU" sz="1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7DCFFDE-791E-4FE8-8C5A-8F9C23BC6F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73108" y="2411750"/>
            <a:ext cx="2644730" cy="211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7EB9F6-61BC-4862-A94B-4CF45BA5A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411747"/>
            <a:ext cx="2304255" cy="21158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316A9BF-7D3F-4FB8-898D-C9CDF7436615}"/>
              </a:ext>
            </a:extLst>
          </p:cNvPr>
          <p:cNvSpPr/>
          <p:nvPr/>
        </p:nvSpPr>
        <p:spPr>
          <a:xfrm>
            <a:off x="4427984" y="1700808"/>
            <a:ext cx="130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ЗАДАЧИ</a:t>
            </a:r>
            <a:endParaRPr lang="ru-RU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47C4204-04B3-4BA9-BC0C-A41847470D97}"/>
              </a:ext>
            </a:extLst>
          </p:cNvPr>
          <p:cNvSpPr/>
          <p:nvPr/>
        </p:nvSpPr>
        <p:spPr>
          <a:xfrm>
            <a:off x="7020272" y="1700808"/>
            <a:ext cx="1944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ПОКАЗАТЕЛИ ЭФФЕКТИВНОСТИ</a:t>
            </a:r>
            <a:endParaRPr lang="ru-RU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1B96D5A-FFDF-41A6-BE53-D6207DDAA7B4}"/>
              </a:ext>
            </a:extLst>
          </p:cNvPr>
          <p:cNvSpPr/>
          <p:nvPr/>
        </p:nvSpPr>
        <p:spPr>
          <a:xfrm>
            <a:off x="-36512" y="4869160"/>
            <a:ext cx="9180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показатели эффективности, которые отражают степень их достижения(решения),то есть действия и бюджетные средства направлены на достижение заданного результата.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4351176"/>
      </p:ext>
    </p:extLst>
  </p:cSld>
  <p:clrMapOvr>
    <a:masterClrMapping/>
  </p:clrMapOvr>
  <p:transition spd="med">
    <p:cover dir="rd"/>
  </p:transition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4548</TotalTime>
  <Words>1096</Words>
  <Application>Microsoft Office PowerPoint</Application>
  <PresentationFormat>Экран (4:3)</PresentationFormat>
  <Paragraphs>108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2_Тема Office</vt:lpstr>
      <vt:lpstr>Исполнение бюджета  Камышевского сельского поселения Зимовниковского района за 2021 год</vt:lpstr>
      <vt:lpstr>Слайд 2</vt:lpstr>
      <vt:lpstr>Слайд 3</vt:lpstr>
      <vt:lpstr>Структура собственных доходов бюджета  Камышевского сельского поселения Зимовниковского района в 2021 году</vt:lpstr>
      <vt:lpstr>Слайд 5</vt:lpstr>
      <vt:lpstr>Исполнение  по разделу 04 «Национальная экономика» за 2021 год в сумме  89,6 тысяч рублей</vt:lpstr>
      <vt:lpstr>Исполнение расходов по разделу 05 «Жилищно-коммунальное хозяйство» за 2021 год</vt:lpstr>
      <vt:lpstr>Исполнение расходов по разделу 08 «Культура, Кинематография» за 2021 год</vt:lpstr>
      <vt:lpstr>Зачем формировать и исполнять бюджет по программам? </vt:lpstr>
      <vt:lpstr>Структура муниципальных программ Камышевского сельского поселения Зимовниковского района в  2021 году</vt:lpstr>
      <vt:lpstr> </vt:lpstr>
    </vt:vector>
  </TitlesOfParts>
  <Company>Финансовый отдел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налоговых доходов бюджета Багаевского района в 2013 году.</dc:title>
  <dc:creator>Мандрык</dc:creator>
  <cp:lastModifiedBy>user</cp:lastModifiedBy>
  <cp:revision>607</cp:revision>
  <dcterms:created xsi:type="dcterms:W3CDTF">2014-04-18T06:48:05Z</dcterms:created>
  <dcterms:modified xsi:type="dcterms:W3CDTF">2022-06-30T10:59:28Z</dcterms:modified>
</cp:coreProperties>
</file>