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32" r:id="rId1"/>
  </p:sldMasterIdLst>
  <p:notesMasterIdLst>
    <p:notesMasterId r:id="rId13"/>
  </p:notesMasterIdLst>
  <p:sldIdLst>
    <p:sldId id="264" r:id="rId2"/>
    <p:sldId id="382" r:id="rId3"/>
    <p:sldId id="383" r:id="rId4"/>
    <p:sldId id="361" r:id="rId5"/>
    <p:sldId id="373" r:id="rId6"/>
    <p:sldId id="376" r:id="rId7"/>
    <p:sldId id="385" r:id="rId8"/>
    <p:sldId id="386" r:id="rId9"/>
    <p:sldId id="384" r:id="rId10"/>
    <p:sldId id="335" r:id="rId11"/>
    <p:sldId id="38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96DCC1"/>
    <a:srgbClr val="A4D76B"/>
    <a:srgbClr val="037106"/>
    <a:srgbClr val="4706CA"/>
    <a:srgbClr val="FF0000"/>
    <a:srgbClr val="33CC33"/>
    <a:srgbClr val="CCFFFF"/>
    <a:srgbClr val="FB81CF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1732" autoAdjust="0"/>
    <p:restoredTop sz="93772" autoAdjust="0"/>
  </p:normalViewPr>
  <p:slideViewPr>
    <p:cSldViewPr>
      <p:cViewPr varScale="1">
        <p:scale>
          <a:sx n="107" d="100"/>
          <a:sy n="107" d="100"/>
        </p:scale>
        <p:origin x="133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16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-213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107471728857239"/>
          <c:y val="0"/>
          <c:w val="0.71083611429453319"/>
          <c:h val="0.9352763531024356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Сумма</c:v>
                </c:pt>
              </c:strCache>
            </c:strRef>
          </c:tx>
          <c:explosion val="37"/>
          <c:dPt>
            <c:idx val="0"/>
            <c:bubble3D val="0"/>
            <c:spPr>
              <a:solidFill>
                <a:srgbClr val="3333CC"/>
              </a:solidFill>
            </c:spPr>
            <c:extLst>
              <c:ext xmlns:c16="http://schemas.microsoft.com/office/drawing/2014/chart" uri="{C3380CC4-5D6E-409C-BE32-E72D297353CC}">
                <c16:uniqueId val="{00000000-5237-4632-A798-3C0DBFAF7BD6}"/>
              </c:ext>
            </c:extLst>
          </c:dPt>
          <c:dPt>
            <c:idx val="1"/>
            <c:bubble3D val="0"/>
            <c:spPr>
              <a:solidFill>
                <a:srgbClr val="E4287D"/>
              </a:solidFill>
            </c:spPr>
            <c:extLst>
              <c:ext xmlns:c16="http://schemas.microsoft.com/office/drawing/2014/chart" uri="{C3380CC4-5D6E-409C-BE32-E72D297353CC}">
                <c16:uniqueId val="{00000001-5237-4632-A798-3C0DBFAF7BD6}"/>
              </c:ext>
            </c:extLst>
          </c:dPt>
          <c:dPt>
            <c:idx val="2"/>
            <c:bubble3D val="0"/>
            <c:spPr>
              <a:solidFill>
                <a:srgbClr val="66FF33"/>
              </a:solidFill>
            </c:spPr>
            <c:extLst>
              <c:ext xmlns:c16="http://schemas.microsoft.com/office/drawing/2014/chart" uri="{C3380CC4-5D6E-409C-BE32-E72D297353CC}">
                <c16:uniqueId val="{00000002-5237-4632-A798-3C0DBFAF7BD6}"/>
              </c:ext>
            </c:extLst>
          </c:dPt>
          <c:dPt>
            <c:idx val="3"/>
            <c:bubble3D val="0"/>
            <c:spPr>
              <a:solidFill>
                <a:schemeClr val="tx1">
                  <a:lumMod val="95000"/>
                  <a:lumOff val="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5237-4632-A798-3C0DBFAF7BD6}"/>
              </c:ext>
            </c:extLst>
          </c:dPt>
          <c:dPt>
            <c:idx val="4"/>
            <c:bubble3D val="0"/>
            <c:spPr>
              <a:solidFill>
                <a:srgbClr val="66CCFF"/>
              </a:solidFill>
            </c:spPr>
            <c:extLst>
              <c:ext xmlns:c16="http://schemas.microsoft.com/office/drawing/2014/chart" uri="{C3380CC4-5D6E-409C-BE32-E72D297353CC}">
                <c16:uniqueId val="{00000004-5237-4632-A798-3C0DBFAF7BD6}"/>
              </c:ext>
            </c:extLst>
          </c:dPt>
          <c:dPt>
            <c:idx val="5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5-5237-4632-A798-3C0DBFAF7BD6}"/>
              </c:ext>
            </c:extLst>
          </c:dPt>
          <c:dPt>
            <c:idx val="6"/>
            <c:bubble3D val="0"/>
            <c:spPr>
              <a:solidFill>
                <a:srgbClr val="CC0000"/>
              </a:solidFill>
            </c:spPr>
            <c:extLst>
              <c:ext xmlns:c16="http://schemas.microsoft.com/office/drawing/2014/chart" uri="{C3380CC4-5D6E-409C-BE32-E72D297353CC}">
                <c16:uniqueId val="{00000006-5237-4632-A798-3C0DBFAF7BD6}"/>
              </c:ext>
            </c:extLst>
          </c:dPt>
          <c:dLbls>
            <c:dLbl>
              <c:idx val="0"/>
              <c:layout>
                <c:manualLayout>
                  <c:x val="-8.7923415387958712E-2"/>
                  <c:y val="-0.2585272444698088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237-4632-A798-3C0DBFAF7BD6}"/>
                </c:ext>
              </c:extLst>
            </c:dLbl>
            <c:dLbl>
              <c:idx val="1"/>
              <c:layout>
                <c:manualLayout>
                  <c:x val="5.234832219844579E-2"/>
                  <c:y val="6.062578362708535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237-4632-A798-3C0DBFAF7BD6}"/>
                </c:ext>
              </c:extLst>
            </c:dLbl>
            <c:dLbl>
              <c:idx val="2"/>
              <c:layout>
                <c:manualLayout>
                  <c:x val="8.9403890706841809E-4"/>
                  <c:y val="-0.15033281690478267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237-4632-A798-3C0DBFAF7BD6}"/>
                </c:ext>
              </c:extLst>
            </c:dLbl>
            <c:dLbl>
              <c:idx val="3"/>
              <c:layout>
                <c:manualLayout>
                  <c:x val="-1.4857572328488609E-2"/>
                  <c:y val="-2.7487841302038852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237-4632-A798-3C0DBFAF7BD6}"/>
                </c:ext>
              </c:extLst>
            </c:dLbl>
            <c:dLbl>
              <c:idx val="4"/>
              <c:layout>
                <c:manualLayout>
                  <c:x val="-2.8844261301188581E-2"/>
                  <c:y val="-5.0046318849376464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237-4632-A798-3C0DBFAF7BD6}"/>
                </c:ext>
              </c:extLst>
            </c:dLbl>
            <c:dLbl>
              <c:idx val="7"/>
              <c:layout>
                <c:manualLayout>
                  <c:x val="2.5813000985497415E-2"/>
                  <c:y val="-3.228982822095689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237-4632-A798-3C0DBFAF7B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НДФЛ - 1459,5 тыс.рублей</c:v>
                </c:pt>
                <c:pt idx="1">
                  <c:v>Налоги на совокупный доход - 4819,6 тыс.рублей</c:v>
                </c:pt>
                <c:pt idx="2">
                  <c:v>Налог на имущество - 3607,7 тыс.рублей </c:v>
                </c:pt>
                <c:pt idx="3">
                  <c:v>Госпошлина - 3,7 тыс.рублей</c:v>
                </c:pt>
                <c:pt idx="4">
                  <c:v>Доходы от использования имущества - 1780,4 тыс.рублей</c:v>
                </c:pt>
                <c:pt idx="5">
                  <c:v>Доходы от продажи материальных и нематериальных активов - 5057,6</c:v>
                </c:pt>
                <c:pt idx="6">
                  <c:v>Штрафы - 50,9 тыс.рублей</c:v>
                </c:pt>
                <c:pt idx="7">
                  <c:v>Доходы от оказания платных услуг (работ) и компенсации затрат государства - 38,4 тыс.рублей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1459.5</c:v>
                </c:pt>
                <c:pt idx="1">
                  <c:v>4819.6000000000004</c:v>
                </c:pt>
                <c:pt idx="2">
                  <c:v>3607.7</c:v>
                </c:pt>
                <c:pt idx="3">
                  <c:v>3.7</c:v>
                </c:pt>
                <c:pt idx="4">
                  <c:v>1780.4</c:v>
                </c:pt>
                <c:pt idx="5">
                  <c:v>5057.6000000000004</c:v>
                </c:pt>
                <c:pt idx="6">
                  <c:v>50.9</c:v>
                </c:pt>
                <c:pt idx="7">
                  <c:v>37.9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237-4632-A798-3C0DBFAF7BD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7869663711748185"/>
          <c:y val="0.45001380528824986"/>
          <c:w val="0.29851282786349276"/>
          <c:h val="0.52548049244357808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0.41277</cdr:x>
      <cdr:y>0.35211</cdr:y>
    </cdr:from>
    <cdr:to>
      <cdr:x>0.41277</cdr:x>
      <cdr:y>0.42254</cdr:y>
    </cdr:to>
    <cdr:sp macro="" textlink="">
      <cdr:nvSpPr>
        <cdr:cNvPr id="3" name="Прямая соединительная линия 2"/>
        <cdr:cNvSpPr/>
      </cdr:nvSpPr>
      <cdr:spPr>
        <a:xfrm xmlns:a="http://schemas.openxmlformats.org/drawingml/2006/main" rot="16200000" flipV="1">
          <a:off x="3536148" y="1964545"/>
          <a:ext cx="35719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0.7096</cdr:y>
    </cdr:from>
    <cdr:to>
      <cdr:x>0.24616</cdr:x>
      <cdr:y>0.99835</cdr:y>
    </cdr:to>
    <cdr:pic>
      <cdr:nvPicPr>
        <cdr:cNvPr id="6" name="chart">
          <a:extLst xmlns:a="http://schemas.openxmlformats.org/drawingml/2006/main">
            <a:ext uri="{FF2B5EF4-FFF2-40B4-BE49-F238E27FC236}">
              <a16:creationId xmlns:a16="http://schemas.microsoft.com/office/drawing/2014/main" id="{EF44DC1F-81C9-4897-8A8A-8FC3465F2911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-323528" y="4045233"/>
          <a:ext cx="2194750" cy="1646063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B821D8-9D3E-4B3D-B640-00CF50CB81D4}" type="datetimeFigureOut">
              <a:rPr lang="ru-RU" smtClean="0"/>
              <a:pPr/>
              <a:t>16.04.2024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68914F-40AF-4B36-A346-8D64A86642A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68914F-40AF-4B36-A346-8D64A86642A9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2155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68914F-40AF-4B36-A346-8D64A86642A9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56292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68914F-40AF-4B36-A346-8D64A86642A9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0406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B22EA-7D03-4102-BFFD-0F038D9BA26B}" type="datetimeFigureOut">
              <a:rPr lang="ru-RU" smtClean="0"/>
              <a:pPr/>
              <a:t>16.04.2024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2A669-5A3E-49B2-95FF-B04C597E652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B22EA-7D03-4102-BFFD-0F038D9BA26B}" type="datetimeFigureOut">
              <a:rPr lang="ru-RU" smtClean="0"/>
              <a:pPr/>
              <a:t>16.04.2024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2A669-5A3E-49B2-95FF-B04C597E652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B22EA-7D03-4102-BFFD-0F038D9BA26B}" type="datetimeFigureOut">
              <a:rPr lang="ru-RU" smtClean="0"/>
              <a:pPr/>
              <a:t>16.04.2024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2A669-5A3E-49B2-95FF-B04C597E652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9CAD36-C6A2-4B14-8494-71A6AD0693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B22EA-7D03-4102-BFFD-0F038D9BA26B}" type="datetimeFigureOut">
              <a:rPr lang="ru-RU" smtClean="0"/>
              <a:pPr/>
              <a:t>16.04.2024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2A669-5A3E-49B2-95FF-B04C597E652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B22EA-7D03-4102-BFFD-0F038D9BA26B}" type="datetimeFigureOut">
              <a:rPr lang="ru-RU" smtClean="0"/>
              <a:pPr/>
              <a:t>16.04.2024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2A669-5A3E-49B2-95FF-B04C597E652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B22EA-7D03-4102-BFFD-0F038D9BA26B}" type="datetimeFigureOut">
              <a:rPr lang="ru-RU" smtClean="0"/>
              <a:pPr/>
              <a:t>16.04.2024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2A669-5A3E-49B2-95FF-B04C597E652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B22EA-7D03-4102-BFFD-0F038D9BA26B}" type="datetimeFigureOut">
              <a:rPr lang="ru-RU" smtClean="0"/>
              <a:pPr/>
              <a:t>16.04.2024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2A669-5A3E-49B2-95FF-B04C597E652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B22EA-7D03-4102-BFFD-0F038D9BA26B}" type="datetimeFigureOut">
              <a:rPr lang="ru-RU" smtClean="0"/>
              <a:pPr/>
              <a:t>16.04.2024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2A669-5A3E-49B2-95FF-B04C597E652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B22EA-7D03-4102-BFFD-0F038D9BA26B}" type="datetimeFigureOut">
              <a:rPr lang="ru-RU" smtClean="0"/>
              <a:pPr/>
              <a:t>16.04.2024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2A669-5A3E-49B2-95FF-B04C597E652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B22EA-7D03-4102-BFFD-0F038D9BA26B}" type="datetimeFigureOut">
              <a:rPr lang="ru-RU" smtClean="0"/>
              <a:pPr/>
              <a:t>16.04.2024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2A669-5A3E-49B2-95FF-B04C597E652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B22EA-7D03-4102-BFFD-0F038D9BA26B}" type="datetimeFigureOut">
              <a:rPr lang="ru-RU" smtClean="0"/>
              <a:pPr/>
              <a:t>16.04.2024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2A669-5A3E-49B2-95FF-B04C597E652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t="-18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7B22EA-7D03-4102-BFFD-0F038D9BA26B}" type="datetimeFigureOut">
              <a:rPr lang="ru-RU" smtClean="0"/>
              <a:pPr/>
              <a:t>16.04.2024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B2A669-5A3E-49B2-95FF-B04C597E652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47864" y="116632"/>
            <a:ext cx="5796136" cy="252028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ru-RU" sz="3600" i="1" dirty="0">
                <a:ln>
                  <a:solidFill>
                    <a:schemeClr val="tx1"/>
                  </a:solidFill>
                </a:ln>
                <a:solidFill>
                  <a:srgbClr val="1F497D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Исполнение бюджета</a:t>
            </a:r>
            <a:br>
              <a:rPr lang="ru-RU" sz="3600" i="1" dirty="0">
                <a:ln>
                  <a:solidFill>
                    <a:schemeClr val="tx1"/>
                  </a:solidFill>
                </a:ln>
                <a:solidFill>
                  <a:srgbClr val="1F497D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3600" i="1" dirty="0">
                <a:ln>
                  <a:solidFill>
                    <a:schemeClr val="tx1"/>
                  </a:solidFill>
                </a:ln>
                <a:solidFill>
                  <a:srgbClr val="1F497D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Камышевского сельского поселения Зимовниковского района за 2023 год</a:t>
            </a: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500034" y="3714752"/>
            <a:ext cx="7772400" cy="672662"/>
          </a:xfrm>
        </p:spPr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AA7E25D-A4EA-4375-8362-78B85F34736A}"/>
              </a:ext>
            </a:extLst>
          </p:cNvPr>
          <p:cNvSpPr/>
          <p:nvPr/>
        </p:nvSpPr>
        <p:spPr>
          <a:xfrm>
            <a:off x="0" y="3068960"/>
            <a:ext cx="4139952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rgbClr val="000000"/>
                </a:solidFill>
                <a:latin typeface="Calibri" panose="020F0502020204030204" pitchFamily="34" charset="0"/>
              </a:rPr>
              <a:t>Исполнение бюджета</a:t>
            </a:r>
            <a:endParaRPr lang="ru-RU" sz="11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sz="1100" dirty="0">
                <a:solidFill>
                  <a:srgbClr val="000000"/>
                </a:solidFill>
                <a:latin typeface="Calibri" panose="020F0502020204030204" pitchFamily="34" charset="0"/>
              </a:rPr>
              <a:t>Представляет собой один из важнейших этапов бюджетного процесса, в процессе которого участвуют органы исполнительной власти, налоговые и финансовые органы, кредитные организации, налогоплательщики и получатели бюджетных средств.</a:t>
            </a:r>
          </a:p>
          <a:p>
            <a:pPr algn="just"/>
            <a:r>
              <a:rPr lang="ru-RU" sz="1100" dirty="0">
                <a:solidFill>
                  <a:srgbClr val="000000"/>
                </a:solidFill>
                <a:latin typeface="Calibri" panose="020F0502020204030204" pitchFamily="34" charset="0"/>
              </a:rPr>
              <a:t>В соответствии со статьями 28, 34 БК РФ одним из принципов бюджетной системы Российской Федерации является </a:t>
            </a:r>
            <a:r>
              <a:rPr lang="ru-RU" sz="1100" b="1" dirty="0">
                <a:solidFill>
                  <a:srgbClr val="000000"/>
                </a:solidFill>
                <a:latin typeface="Calibri" panose="020F0502020204030204" pitchFamily="34" charset="0"/>
              </a:rPr>
              <a:t>принцип эффективности использования бюджетных средств</a:t>
            </a:r>
            <a:r>
              <a:rPr lang="ru-RU" sz="1100" dirty="0">
                <a:solidFill>
                  <a:srgbClr val="000000"/>
                </a:solidFill>
                <a:latin typeface="Calibri" panose="020F0502020204030204" pitchFamily="34" charset="0"/>
              </a:rPr>
              <a:t>, в соответствии с которым при составлении и исполнении бюджетов участники бюджетного процесса в рамках установленных им бюджетных полномочий должны исходить из необходимости достижения заданных результатов с использованием наименьшего объема средств </a:t>
            </a:r>
            <a:r>
              <a:rPr lang="ru-RU" sz="1100" b="1" i="1" dirty="0">
                <a:solidFill>
                  <a:srgbClr val="000000"/>
                </a:solidFill>
                <a:latin typeface="Calibri" panose="020F0502020204030204" pitchFamily="34" charset="0"/>
              </a:rPr>
              <a:t>(экономности) </a:t>
            </a:r>
            <a:r>
              <a:rPr lang="ru-RU" sz="1100" dirty="0">
                <a:solidFill>
                  <a:srgbClr val="000000"/>
                </a:solidFill>
                <a:latin typeface="Calibri" panose="020F0502020204030204" pitchFamily="34" charset="0"/>
              </a:rPr>
              <a:t>и (или) достижения наилучшего результата с использованием определенного бюджетом объема средств </a:t>
            </a:r>
            <a:r>
              <a:rPr lang="ru-RU" sz="1100" b="1" i="1" dirty="0">
                <a:solidFill>
                  <a:srgbClr val="000000"/>
                </a:solidFill>
                <a:latin typeface="Calibri" panose="020F0502020204030204" pitchFamily="34" charset="0"/>
              </a:rPr>
              <a:t>(результативности).</a:t>
            </a:r>
            <a:endParaRPr lang="ru-RU" sz="11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sz="1100" dirty="0">
                <a:solidFill>
                  <a:srgbClr val="000000"/>
                </a:solidFill>
                <a:latin typeface="Calibri" panose="020F0502020204030204" pitchFamily="34" charset="0"/>
              </a:rPr>
              <a:t>В целях организации исполнения бюджета по расходам бюджета и источникам финансирования дефицита бюджета финансовым отделом района составляется и ведется </a:t>
            </a:r>
            <a:r>
              <a:rPr lang="ru-RU" sz="1100" b="1" i="1" dirty="0">
                <a:solidFill>
                  <a:srgbClr val="000000"/>
                </a:solidFill>
                <a:latin typeface="Calibri" panose="020F0502020204030204" pitchFamily="34" charset="0"/>
              </a:rPr>
              <a:t>сводная бюджетная роспись</a:t>
            </a:r>
            <a:r>
              <a:rPr lang="ru-RU" sz="1100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</a:p>
          <a:p>
            <a:r>
              <a:rPr lang="ru-RU" sz="1100" dirty="0">
                <a:latin typeface="Calibri" panose="020F0502020204030204" pitchFamily="34" charset="0"/>
              </a:rPr>
              <a:t> </a:t>
            </a:r>
            <a:endParaRPr lang="ru-RU" sz="1100" dirty="0"/>
          </a:p>
        </p:txBody>
      </p:sp>
      <p:pic>
        <p:nvPicPr>
          <p:cNvPr id="8" name="Picture 2" descr="C:\Users\Moskalenko\Desktop\б.jpg">
            <a:extLst>
              <a:ext uri="{FF2B5EF4-FFF2-40B4-BE49-F238E27FC236}">
                <a16:creationId xmlns:a16="http://schemas.microsoft.com/office/drawing/2014/main" id="{6C10EB5B-F217-4746-9E18-B14E48DE04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270" y="188640"/>
            <a:ext cx="3103594" cy="2448272"/>
          </a:xfrm>
          <a:prstGeom prst="rect">
            <a:avLst/>
          </a:prstGeom>
          <a:noFill/>
        </p:spPr>
      </p:pic>
      <p:pic>
        <p:nvPicPr>
          <p:cNvPr id="6" name="Picture 1" descr="C:\Users\Moskalenko\Desktop\img-bk.jpg">
            <a:extLst>
              <a:ext uri="{FF2B5EF4-FFF2-40B4-BE49-F238E27FC236}">
                <a16:creationId xmlns:a16="http://schemas.microsoft.com/office/drawing/2014/main" id="{45D95733-FA90-4183-BB9B-DD07EDE2CB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140968"/>
            <a:ext cx="4047772" cy="3312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i="1" dirty="0">
                <a:solidFill>
                  <a:schemeClr val="tx2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+mn-lt"/>
              </a:rPr>
              <a:t>Структура муниципальных программ</a:t>
            </a:r>
            <a:br>
              <a:rPr lang="ru-RU" sz="2000" i="1" dirty="0">
                <a:solidFill>
                  <a:schemeClr val="tx2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+mn-lt"/>
              </a:rPr>
            </a:br>
            <a:r>
              <a:rPr lang="ru-RU" sz="2000" i="1" dirty="0">
                <a:solidFill>
                  <a:schemeClr val="tx2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+mn-lt"/>
              </a:rPr>
              <a:t>Камышевского сельского поселения Зимовниковского района в </a:t>
            </a:r>
            <a:br>
              <a:rPr lang="ru-RU" sz="2000" i="1" dirty="0">
                <a:solidFill>
                  <a:schemeClr val="tx2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+mn-lt"/>
              </a:rPr>
            </a:br>
            <a:r>
              <a:rPr lang="ru-RU" sz="2000" i="1" dirty="0">
                <a:solidFill>
                  <a:schemeClr val="tx2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+mn-lt"/>
              </a:rPr>
              <a:t>2023 году</a:t>
            </a:r>
          </a:p>
        </p:txBody>
      </p:sp>
      <p:sp>
        <p:nvSpPr>
          <p:cNvPr id="4" name="Овал 3"/>
          <p:cNvSpPr/>
          <p:nvPr/>
        </p:nvSpPr>
        <p:spPr>
          <a:xfrm>
            <a:off x="428596" y="1525275"/>
            <a:ext cx="8535892" cy="5286388"/>
          </a:xfrm>
          <a:prstGeom prst="ellipse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Всего  </a:t>
            </a:r>
          </a:p>
          <a:p>
            <a:pPr algn="ctr"/>
            <a:r>
              <a:rPr lang="ru-RU" sz="20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21143,6 </a:t>
            </a:r>
            <a:r>
              <a:rPr lang="ru-RU" sz="2000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тыс.рублей</a:t>
            </a:r>
            <a:endParaRPr lang="ru-RU" sz="20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987824" y="1628800"/>
            <a:ext cx="2448272" cy="133648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2">
                <a:lumMod val="2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Управление муниципальными финансами и создание условий для эффективного управления муниципальными финансами</a:t>
            </a:r>
            <a:r>
              <a:rPr lang="ru-RU" sz="9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ru-RU" sz="9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(9132,1 тыс.руб.)</a:t>
            </a:r>
          </a:p>
        </p:txBody>
      </p:sp>
      <p:sp>
        <p:nvSpPr>
          <p:cNvPr id="7" name="Овал 6"/>
          <p:cNvSpPr/>
          <p:nvPr/>
        </p:nvSpPr>
        <p:spPr>
          <a:xfrm>
            <a:off x="714348" y="2708920"/>
            <a:ext cx="1985444" cy="151216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Развитие культуры </a:t>
            </a:r>
            <a:r>
              <a:rPr lang="ru-RU" sz="9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(4775,6 тыс. руб.)</a:t>
            </a:r>
          </a:p>
        </p:txBody>
      </p:sp>
      <p:sp>
        <p:nvSpPr>
          <p:cNvPr id="8" name="Овал 7"/>
          <p:cNvSpPr/>
          <p:nvPr/>
        </p:nvSpPr>
        <p:spPr>
          <a:xfrm>
            <a:off x="6147643" y="3081656"/>
            <a:ext cx="1857387" cy="94988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 extrusionH="76200" prstMaterial="matte">
            <a:bevelT/>
            <a:extrusionClr>
              <a:schemeClr val="accent3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Муниципальная политика</a:t>
            </a:r>
          </a:p>
          <a:p>
            <a:pPr algn="ctr"/>
            <a:r>
              <a:rPr lang="ru-RU" sz="9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(177,8 тыс.руб.)</a:t>
            </a:r>
          </a:p>
        </p:txBody>
      </p:sp>
      <p:sp>
        <p:nvSpPr>
          <p:cNvPr id="9" name="Овал 8"/>
          <p:cNvSpPr/>
          <p:nvPr/>
        </p:nvSpPr>
        <p:spPr>
          <a:xfrm>
            <a:off x="4410296" y="5429264"/>
            <a:ext cx="2011700" cy="128588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Обеспечение качественными жилищно-коммунальными услугами населения Камышевского сельского поселения</a:t>
            </a:r>
          </a:p>
          <a:p>
            <a:pPr algn="ctr"/>
            <a:r>
              <a:rPr lang="ru-RU" sz="9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(3757,1 тыс.руб.)</a:t>
            </a:r>
          </a:p>
        </p:txBody>
      </p:sp>
      <p:sp>
        <p:nvSpPr>
          <p:cNvPr id="11" name="Овал 10"/>
          <p:cNvSpPr/>
          <p:nvPr/>
        </p:nvSpPr>
        <p:spPr>
          <a:xfrm>
            <a:off x="6744798" y="4031541"/>
            <a:ext cx="1991714" cy="125484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Защита населения и территории от чрезвычайных ситуаций, обеспечение пожарной безопасности и безопасности людей на водных объектах</a:t>
            </a:r>
          </a:p>
          <a:p>
            <a:pPr algn="ctr"/>
            <a:r>
              <a:rPr lang="ru-RU" sz="9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 (325,2 тыс.руб.)</a:t>
            </a:r>
          </a:p>
        </p:txBody>
      </p:sp>
      <p:sp>
        <p:nvSpPr>
          <p:cNvPr id="15" name="Овал 14"/>
          <p:cNvSpPr/>
          <p:nvPr/>
        </p:nvSpPr>
        <p:spPr>
          <a:xfrm>
            <a:off x="1331640" y="4325858"/>
            <a:ext cx="1457226" cy="119137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Энергосбережение и повышение энергетической эффективности</a:t>
            </a:r>
          </a:p>
          <a:p>
            <a:pPr algn="ctr"/>
            <a:r>
              <a:rPr lang="ru-RU" sz="9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(134,0 тыс.руб.)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776915D-0953-4842-B6FF-A55E121E5F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116" y="4525362"/>
            <a:ext cx="1191173" cy="761026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11BA136D-D8DA-4CC5-ABF4-BB6E71D463C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90322" y="4615744"/>
            <a:ext cx="1288699" cy="697146"/>
          </a:xfrm>
          <a:prstGeom prst="rect">
            <a:avLst/>
          </a:prstGeom>
        </p:spPr>
      </p:pic>
      <p:sp>
        <p:nvSpPr>
          <p:cNvPr id="3" name="Овал 2">
            <a:extLst>
              <a:ext uri="{FF2B5EF4-FFF2-40B4-BE49-F238E27FC236}">
                <a16:creationId xmlns:a16="http://schemas.microsoft.com/office/drawing/2014/main" id="{97B25149-C1EF-49BD-BCE1-3D451898F340}"/>
              </a:ext>
            </a:extLst>
          </p:cNvPr>
          <p:cNvSpPr/>
          <p:nvPr/>
        </p:nvSpPr>
        <p:spPr>
          <a:xfrm>
            <a:off x="5954972" y="2117245"/>
            <a:ext cx="1857387" cy="84803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Управление муниципальным имуществом</a:t>
            </a:r>
          </a:p>
          <a:p>
            <a:pPr algn="ctr"/>
            <a:r>
              <a:rPr lang="ru-RU" sz="1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(38,0 тыс. рублей)</a:t>
            </a:r>
            <a:endParaRPr lang="ru-RU" sz="1000" b="1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A16B8FE-7677-43FA-8FDC-071CC40307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9952" y="3018383"/>
            <a:ext cx="1152128" cy="76041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349E9A4-8FE5-4C80-A067-20AFE81F27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9599" y="3270265"/>
            <a:ext cx="780525" cy="78701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213DEF6-3D30-4396-A4C2-F8DB4A5955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43808" y="3152527"/>
            <a:ext cx="986244" cy="821537"/>
          </a:xfrm>
          <a:prstGeom prst="rect">
            <a:avLst/>
          </a:prstGeom>
        </p:spPr>
      </p:pic>
      <p:sp>
        <p:nvSpPr>
          <p:cNvPr id="17" name="Овал 16">
            <a:extLst>
              <a:ext uri="{FF2B5EF4-FFF2-40B4-BE49-F238E27FC236}">
                <a16:creationId xmlns:a16="http://schemas.microsoft.com/office/drawing/2014/main" id="{99AE23CF-0D59-4991-9349-CE248F8F9450}"/>
              </a:ext>
            </a:extLst>
          </p:cNvPr>
          <p:cNvSpPr/>
          <p:nvPr/>
        </p:nvSpPr>
        <p:spPr>
          <a:xfrm>
            <a:off x="2627785" y="5429264"/>
            <a:ext cx="1512168" cy="97393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Развитие физической культуры и спорта</a:t>
            </a:r>
          </a:p>
          <a:p>
            <a:pPr algn="ctr"/>
            <a:r>
              <a:rPr lang="ru-RU" sz="9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(2802,8 тыс.руб.)</a:t>
            </a: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1255A729-A2D8-4412-A61D-427689A8CBA7}"/>
              </a:ext>
            </a:extLst>
          </p:cNvPr>
          <p:cNvSpPr/>
          <p:nvPr/>
        </p:nvSpPr>
        <p:spPr>
          <a:xfrm>
            <a:off x="6576271" y="5286388"/>
            <a:ext cx="1236087" cy="87891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Экономическое развитие и инновационная экономика</a:t>
            </a:r>
          </a:p>
          <a:p>
            <a:pPr algn="ctr"/>
            <a:r>
              <a:rPr lang="ru-RU" sz="9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(1,0 тыс.руб.)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7" name="Блок-схема: перфолента 6">
            <a:extLst>
              <a:ext uri="{FF2B5EF4-FFF2-40B4-BE49-F238E27FC236}">
                <a16:creationId xmlns:a16="http://schemas.microsoft.com/office/drawing/2014/main" id="{830A53AC-B1F0-46CF-9887-B93C1611AFB6}"/>
              </a:ext>
            </a:extLst>
          </p:cNvPr>
          <p:cNvSpPr/>
          <p:nvPr/>
        </p:nvSpPr>
        <p:spPr>
          <a:xfrm>
            <a:off x="642910" y="116632"/>
            <a:ext cx="8072494" cy="6741368"/>
          </a:xfrm>
          <a:prstGeom prst="flowChartPunchedTape">
            <a:avLst/>
          </a:prstGeom>
          <a:solidFill>
            <a:schemeClr val="accent6">
              <a:lumMod val="75000"/>
            </a:schemeClr>
          </a:solidFill>
          <a:ln>
            <a:solidFill>
              <a:srgbClr val="7030A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Проведение единой бюджетной и налоговой политике позволило обеспечить сбалансированность местного бюджета и выполнение поставленных Президентом России</a:t>
            </a:r>
            <a:r>
              <a:rPr lang="en-US" sz="2000" b="1" dirty="0">
                <a:solidFill>
                  <a:schemeClr val="tx1"/>
                </a:solidFill>
              </a:rPr>
              <a:t>,</a:t>
            </a:r>
            <a:r>
              <a:rPr lang="ru-RU" sz="2000" b="1" dirty="0">
                <a:solidFill>
                  <a:schemeClr val="tx1"/>
                </a:solidFill>
              </a:rPr>
              <a:t> Главой района и Главой Администрации Камышевского сельского поселения стратегических задач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64A78FA-BCB5-4A15-B831-71AB5AE015AD}"/>
              </a:ext>
            </a:extLst>
          </p:cNvPr>
          <p:cNvSpPr/>
          <p:nvPr/>
        </p:nvSpPr>
        <p:spPr>
          <a:xfrm>
            <a:off x="2627784" y="116632"/>
            <a:ext cx="60486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>
                <a:solidFill>
                  <a:srgbClr val="000000"/>
                </a:solidFill>
                <a:latin typeface="Calibri" panose="020F0502020204030204" pitchFamily="34" charset="0"/>
              </a:rPr>
              <a:t>Как гражданин может принять участие в формировании бюджета?</a:t>
            </a:r>
            <a:endParaRPr lang="ru-RU" sz="2800" i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FE21733-DC96-4D43-B095-846ADA1020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5234" y="1236226"/>
            <a:ext cx="2024617" cy="154470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807A17E-6E00-4BD9-9ECB-DCA02CC38C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1185" y="1236227"/>
            <a:ext cx="1728192" cy="162205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02D53F5-12B3-4E35-A505-42EAC2097C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9751" y="1236226"/>
            <a:ext cx="1736463" cy="162205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5423289-638E-4312-AFF0-F9F1BD41D3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3419868" y="4461793"/>
            <a:ext cx="2808313" cy="1775519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56930AB-3600-4644-9336-FCFB55E450FE}"/>
              </a:ext>
            </a:extLst>
          </p:cNvPr>
          <p:cNvSpPr/>
          <p:nvPr/>
        </p:nvSpPr>
        <p:spPr>
          <a:xfrm>
            <a:off x="2339751" y="3059668"/>
            <a:ext cx="158417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ШАГ 1</a:t>
            </a:r>
            <a:endParaRPr lang="ru-RU" sz="1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/>
            <a:r>
              <a:rPr lang="ru-RU" sz="1200" dirty="0">
                <a:solidFill>
                  <a:srgbClr val="000000"/>
                </a:solidFill>
                <a:latin typeface="Calibri" panose="020F0502020204030204" pitchFamily="34" charset="0"/>
              </a:rPr>
              <a:t>Просмотр проекта(отчета) бюджета на сайте администрации</a:t>
            </a:r>
            <a:endParaRPr lang="ru-RU" sz="1200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977F53A-08D4-423F-BB67-4890984A9DC0}"/>
              </a:ext>
            </a:extLst>
          </p:cNvPr>
          <p:cNvSpPr/>
          <p:nvPr/>
        </p:nvSpPr>
        <p:spPr>
          <a:xfrm>
            <a:off x="4572000" y="3167390"/>
            <a:ext cx="21260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ШАГ 2</a:t>
            </a:r>
            <a:endParaRPr lang="ru-RU" sz="1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sz="1200" dirty="0">
                <a:solidFill>
                  <a:srgbClr val="000000"/>
                </a:solidFill>
                <a:latin typeface="Calibri" panose="020F0502020204030204" pitchFamily="34" charset="0"/>
              </a:rPr>
              <a:t>Подготовка замечаний и предложений</a:t>
            </a:r>
            <a:endParaRPr lang="ru-RU" sz="120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8D97205-FC0C-4764-9943-92255A7AE154}"/>
              </a:ext>
            </a:extLst>
          </p:cNvPr>
          <p:cNvSpPr/>
          <p:nvPr/>
        </p:nvSpPr>
        <p:spPr>
          <a:xfrm>
            <a:off x="7236296" y="3059668"/>
            <a:ext cx="17281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ШАГ 3</a:t>
            </a:r>
            <a:endParaRPr lang="ru-RU" sz="1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sz="1200" dirty="0">
                <a:solidFill>
                  <a:srgbClr val="000000"/>
                </a:solidFill>
                <a:latin typeface="Calibri" panose="020F0502020204030204" pitchFamily="34" charset="0"/>
              </a:rPr>
              <a:t>Внесение в письменной форме своих предложений не позднее 7 дней до даты проведения публичных слушаний</a:t>
            </a:r>
            <a:endParaRPr lang="ru-RU" sz="1200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A24F58F0-275B-460C-9039-001948755764}"/>
              </a:ext>
            </a:extLst>
          </p:cNvPr>
          <p:cNvSpPr/>
          <p:nvPr/>
        </p:nvSpPr>
        <p:spPr>
          <a:xfrm>
            <a:off x="6300192" y="4869160"/>
            <a:ext cx="2304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ШАГ 4 </a:t>
            </a:r>
            <a:r>
              <a:rPr lang="ru-RU" sz="1200" dirty="0">
                <a:solidFill>
                  <a:srgbClr val="000000"/>
                </a:solidFill>
                <a:latin typeface="Calibri" panose="020F0502020204030204" pitchFamily="34" charset="0"/>
              </a:rPr>
              <a:t>Выступление на публичных слушаниях </a:t>
            </a:r>
            <a:endParaRPr lang="ru-RU" sz="120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4E25470-E72B-4615-946C-881DC8753432}"/>
              </a:ext>
            </a:extLst>
          </p:cNvPr>
          <p:cNvSpPr/>
          <p:nvPr/>
        </p:nvSpPr>
        <p:spPr>
          <a:xfrm>
            <a:off x="124622" y="1070738"/>
            <a:ext cx="2180889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>
                <a:solidFill>
                  <a:srgbClr val="000000"/>
                </a:solidFill>
                <a:latin typeface="Calibri" panose="020F0502020204030204" pitchFamily="34" charset="0"/>
              </a:rPr>
              <a:t>Публичные слушания</a:t>
            </a:r>
            <a:r>
              <a:rPr lang="ru-RU" sz="1000" dirty="0">
                <a:solidFill>
                  <a:srgbClr val="000000"/>
                </a:solidFill>
                <a:latin typeface="Calibri" panose="020F0502020204030204" pitchFamily="34" charset="0"/>
              </a:rPr>
              <a:t>-это возможность граждан влиять на содержание принимаемых муниципальных правовых актов и является важным средством муниципальной демократии. Они проводятся с участием жителей муниципального образования для обсуждения проектов муниципальных правовых актов и по вопросам местного значения.</a:t>
            </a:r>
          </a:p>
          <a:p>
            <a:r>
              <a:rPr lang="ru-RU" sz="1000" b="1" dirty="0">
                <a:solidFill>
                  <a:srgbClr val="000000"/>
                </a:solidFill>
                <a:latin typeface="Calibri" panose="020F0502020204030204" pitchFamily="34" charset="0"/>
              </a:rPr>
              <a:t>Публичные слушания </a:t>
            </a:r>
            <a:r>
              <a:rPr lang="ru-RU" sz="1000" dirty="0">
                <a:solidFill>
                  <a:srgbClr val="000000"/>
                </a:solidFill>
                <a:latin typeface="Calibri" panose="020F0502020204030204" pitchFamily="34" charset="0"/>
              </a:rPr>
              <a:t>призваны обеспечить учет мнения населения Российской Федерации в решении жизненно важных вопросов.</a:t>
            </a:r>
          </a:p>
          <a:p>
            <a:r>
              <a:rPr lang="ru-RU" sz="1000" dirty="0">
                <a:solidFill>
                  <a:srgbClr val="000000"/>
                </a:solidFill>
                <a:latin typeface="Calibri" panose="020F0502020204030204" pitchFamily="34" charset="0"/>
              </a:rPr>
              <a:t>Решение о проведении публичных слушаний подлежат опубликованию не позднее чем за 15 дней до проведения слушаний. Решение о проведении слушаний должно быть обнародовано вместе с правовым актом, выносимым на слушания.</a:t>
            </a:r>
          </a:p>
          <a:p>
            <a:r>
              <a:rPr lang="ru-RU" sz="1000" dirty="0">
                <a:solidFill>
                  <a:srgbClr val="000000"/>
                </a:solidFill>
                <a:latin typeface="Calibri" panose="020F0502020204030204" pitchFamily="34" charset="0"/>
              </a:rPr>
              <a:t>Публичные слушания проводятся не позднее чем за 7 дней до рассмотрения проекта бюджета или отчета об исполнении бюджета.</a:t>
            </a:r>
          </a:p>
          <a:p>
            <a:r>
              <a:rPr lang="ru-RU" sz="1000" dirty="0">
                <a:solidFill>
                  <a:srgbClr val="000000"/>
                </a:solidFill>
                <a:latin typeface="Calibri" panose="020F0502020204030204" pitchFamily="34" charset="0"/>
              </a:rPr>
              <a:t>Результаты слушаний это заключение, в котором отражаются рекомендации жителей района, сформированные по результатам публичных слушаний.</a:t>
            </a:r>
          </a:p>
          <a:p>
            <a:r>
              <a:rPr lang="ru-RU" sz="1000" dirty="0">
                <a:solidFill>
                  <a:srgbClr val="000000"/>
                </a:solidFill>
                <a:latin typeface="Calibri" panose="020F0502020204030204" pitchFamily="34" charset="0"/>
              </a:rPr>
              <a:t>Заключение о результатах публичных слушаний подлежит опубликованию. 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5301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54554E4-43B8-46EE-BFF5-0027AF60A9D1}"/>
              </a:ext>
            </a:extLst>
          </p:cNvPr>
          <p:cNvSpPr/>
          <p:nvPr/>
        </p:nvSpPr>
        <p:spPr>
          <a:xfrm>
            <a:off x="242840" y="89556"/>
            <a:ext cx="87936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Бюджет </a:t>
            </a: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</a:rPr>
              <a:t>– форма образования и расходования фонда денежных средств, предназначенных для финансового обеспечения задач и функций местного самоуправления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7C14D28-0ED2-459B-85B3-2EB80351B0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827166"/>
            <a:ext cx="2888999" cy="2601834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9DF1068-11B0-4B42-9783-6AADA001667B}"/>
              </a:ext>
            </a:extLst>
          </p:cNvPr>
          <p:cNvSpPr/>
          <p:nvPr/>
        </p:nvSpPr>
        <p:spPr>
          <a:xfrm>
            <a:off x="611560" y="2182507"/>
            <a:ext cx="1800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ДОХОДЫ</a:t>
            </a:r>
          </a:p>
          <a:p>
            <a:r>
              <a:rPr lang="ru-RU" dirty="0"/>
              <a:t>БЮДЖЕТА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152964B-3935-4E8F-B773-1C9DFD1C27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5629" y="1291112"/>
            <a:ext cx="2828238" cy="2713952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439266F-C1D7-462E-BD7B-7597B8AAE654}"/>
              </a:ext>
            </a:extLst>
          </p:cNvPr>
          <p:cNvSpPr/>
          <p:nvPr/>
        </p:nvSpPr>
        <p:spPr>
          <a:xfrm>
            <a:off x="6876256" y="2924944"/>
            <a:ext cx="18722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РАСХОДЫ</a:t>
            </a:r>
          </a:p>
          <a:p>
            <a:r>
              <a:rPr lang="ru-RU" dirty="0"/>
              <a:t>БЮДЖЕТА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71BF99C-AC91-4F96-A547-CC64B6455B57}"/>
              </a:ext>
            </a:extLst>
          </p:cNvPr>
          <p:cNvSpPr/>
          <p:nvPr/>
        </p:nvSpPr>
        <p:spPr>
          <a:xfrm>
            <a:off x="242840" y="3573016"/>
            <a:ext cx="2889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ЭТО поступающие в бюджет денежные средства (налоги юридических </a:t>
            </a:r>
          </a:p>
          <a:p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и физических лиц, штрафы, административные платежи и сборы, финансовая помощь)</a:t>
            </a:r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4C0C4E7-DD56-4C62-A468-5E41AF901417}"/>
              </a:ext>
            </a:extLst>
          </p:cNvPr>
          <p:cNvSpPr/>
          <p:nvPr/>
        </p:nvSpPr>
        <p:spPr>
          <a:xfrm>
            <a:off x="6372199" y="4221088"/>
            <a:ext cx="2528961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ЭТО направляемые из бюджета денежные средства</a:t>
            </a:r>
          </a:p>
          <a:p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(финансовое обеспечение муниципальных учреждений, </a:t>
            </a:r>
          </a:p>
          <a:p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дорожное хозяйство, ЖКХ и транспорт, капитальное строительство и др.) </a:t>
            </a:r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A48B890-25EA-4B54-8651-166D62518F96}"/>
              </a:ext>
            </a:extLst>
          </p:cNvPr>
          <p:cNvSpPr/>
          <p:nvPr/>
        </p:nvSpPr>
        <p:spPr>
          <a:xfrm>
            <a:off x="3438189" y="4221088"/>
            <a:ext cx="235794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Если расходная часть бюджета превышает доходную, то бюджет формируется с дефицитом</a:t>
            </a:r>
          </a:p>
          <a:p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Превышение доходов над расходами образует положительный остаток бюджета (профицит)</a:t>
            </a:r>
            <a:endParaRPr lang="ru-RU" sz="1400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C2E2E99-37DA-42BA-BF0F-7A7A755B1A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8189" y="1700808"/>
            <a:ext cx="2267621" cy="2376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184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785786" y="142852"/>
            <a:ext cx="7572428" cy="101443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/>
          <a:p>
            <a:pPr algn="ctr" eaLnBrk="1" hangingPunct="1"/>
            <a:r>
              <a:rPr lang="ru-RU" altLang="ru-RU" sz="1800" b="1" dirty="0">
                <a:solidFill>
                  <a:schemeClr val="tx2"/>
                </a:solidFill>
                <a:latin typeface="Bookman Old Style" pitchFamily="18" charset="0"/>
                <a:cs typeface="Arial" charset="0"/>
              </a:rPr>
              <a:t>Структура собственных доходов бюджета </a:t>
            </a:r>
            <a:br>
              <a:rPr lang="ru-RU" altLang="ru-RU" sz="1800" b="1" dirty="0">
                <a:solidFill>
                  <a:schemeClr val="tx2"/>
                </a:solidFill>
                <a:latin typeface="Bookman Old Style" pitchFamily="18" charset="0"/>
                <a:cs typeface="Arial" charset="0"/>
              </a:rPr>
            </a:br>
            <a:r>
              <a:rPr lang="ru-RU" altLang="ru-RU" sz="1800" b="1" dirty="0">
                <a:solidFill>
                  <a:schemeClr val="tx2"/>
                </a:solidFill>
                <a:latin typeface="Bookman Old Style" pitchFamily="18" charset="0"/>
                <a:cs typeface="Arial" charset="0"/>
              </a:rPr>
              <a:t>Камышевского сельского поселения Зимовниковского района в 2023 году</a:t>
            </a:r>
            <a:endParaRPr lang="ru-RU" sz="1800" b="1" dirty="0">
              <a:solidFill>
                <a:schemeClr val="tx2"/>
              </a:solidFill>
              <a:latin typeface="Bookman Old Style" pitchFamily="18" charset="0"/>
              <a:cs typeface="Arial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083880011"/>
              </p:ext>
            </p:extLst>
          </p:nvPr>
        </p:nvGraphicFramePr>
        <p:xfrm>
          <a:off x="18728" y="1157286"/>
          <a:ext cx="8915982" cy="5700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рапеция 6"/>
          <p:cNvSpPr/>
          <p:nvPr/>
        </p:nvSpPr>
        <p:spPr>
          <a:xfrm>
            <a:off x="2786050" y="3354171"/>
            <a:ext cx="4000528" cy="646333"/>
          </a:xfrm>
          <a:prstGeom prst="trapezoid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</a:rPr>
              <a:t>Национальная оборона – 130,1 тыс.рублей</a:t>
            </a:r>
          </a:p>
        </p:txBody>
      </p:sp>
      <p:sp>
        <p:nvSpPr>
          <p:cNvPr id="8" name="Трапеция 7"/>
          <p:cNvSpPr/>
          <p:nvPr/>
        </p:nvSpPr>
        <p:spPr>
          <a:xfrm>
            <a:off x="2483768" y="4071942"/>
            <a:ext cx="4588562" cy="499279"/>
          </a:xfrm>
          <a:prstGeom prst="trapezoid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</a:rPr>
              <a:t>Национальная экономика – </a:t>
            </a:r>
          </a:p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</a:rPr>
              <a:t>38,0 тыс. рублей</a:t>
            </a:r>
          </a:p>
        </p:txBody>
      </p:sp>
      <p:sp>
        <p:nvSpPr>
          <p:cNvPr id="10" name="Трапеция 9"/>
          <p:cNvSpPr/>
          <p:nvPr/>
        </p:nvSpPr>
        <p:spPr>
          <a:xfrm>
            <a:off x="1907704" y="5637767"/>
            <a:ext cx="5736130" cy="569602"/>
          </a:xfrm>
          <a:prstGeom prst="trapezoid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</a:rPr>
              <a:t>Культура, кинематография – 4775,6 тыс.рублей</a:t>
            </a:r>
          </a:p>
        </p:txBody>
      </p:sp>
      <p:sp>
        <p:nvSpPr>
          <p:cNvPr id="11" name="Трапеция 10"/>
          <p:cNvSpPr/>
          <p:nvPr/>
        </p:nvSpPr>
        <p:spPr>
          <a:xfrm>
            <a:off x="1643042" y="6261955"/>
            <a:ext cx="6286544" cy="507726"/>
          </a:xfrm>
          <a:prstGeom prst="trapezoid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rgbClr val="002060"/>
                </a:solidFill>
              </a:rPr>
              <a:t>Общегосударственные вопросы – 9540,0 тыс.рублей</a:t>
            </a:r>
          </a:p>
        </p:txBody>
      </p:sp>
      <p:sp>
        <p:nvSpPr>
          <p:cNvPr id="14" name="Овальная выноска 13"/>
          <p:cNvSpPr/>
          <p:nvPr/>
        </p:nvSpPr>
        <p:spPr>
          <a:xfrm>
            <a:off x="6607988" y="2445776"/>
            <a:ext cx="1500187" cy="1000125"/>
          </a:xfrm>
          <a:prstGeom prst="wedgeEllipseCallout">
            <a:avLst>
              <a:gd name="adj1" fmla="val -36370"/>
              <a:gd name="adj2" fmla="val 7236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rgbClr val="002060"/>
                </a:solidFill>
              </a:rPr>
              <a:t>Удельный вес 0,6 %</a:t>
            </a:r>
          </a:p>
        </p:txBody>
      </p:sp>
      <p:sp>
        <p:nvSpPr>
          <p:cNvPr id="16" name="Овальная выноска 15"/>
          <p:cNvSpPr/>
          <p:nvPr/>
        </p:nvSpPr>
        <p:spPr>
          <a:xfrm>
            <a:off x="7865724" y="5322111"/>
            <a:ext cx="1357312" cy="1000125"/>
          </a:xfrm>
          <a:prstGeom prst="wedgeEllipseCallout">
            <a:avLst>
              <a:gd name="adj1" fmla="val -46591"/>
              <a:gd name="adj2" fmla="val 6070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rgbClr val="002060"/>
                </a:solidFill>
              </a:rPr>
              <a:t>Удельный вес 44,1 %</a:t>
            </a:r>
          </a:p>
        </p:txBody>
      </p:sp>
      <p:sp>
        <p:nvSpPr>
          <p:cNvPr id="17" name="Овальная выноска 16"/>
          <p:cNvSpPr/>
          <p:nvPr/>
        </p:nvSpPr>
        <p:spPr>
          <a:xfrm>
            <a:off x="7286644" y="3979345"/>
            <a:ext cx="1677844" cy="642942"/>
          </a:xfrm>
          <a:prstGeom prst="wedgeEllipseCallout">
            <a:avLst>
              <a:gd name="adj1" fmla="val -45878"/>
              <a:gd name="adj2" fmla="val 115926"/>
            </a:avLst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rgbClr val="002060"/>
                </a:solidFill>
              </a:rPr>
              <a:t>Удельный вес 18,0 %</a:t>
            </a:r>
          </a:p>
        </p:txBody>
      </p:sp>
      <p:sp>
        <p:nvSpPr>
          <p:cNvPr id="19" name="Овальная выноска 18"/>
          <p:cNvSpPr/>
          <p:nvPr/>
        </p:nvSpPr>
        <p:spPr>
          <a:xfrm rot="15830712">
            <a:off x="998783" y="3628702"/>
            <a:ext cx="1150917" cy="648673"/>
          </a:xfrm>
          <a:prstGeom prst="wedgeEllipseCallout">
            <a:avLst>
              <a:gd name="adj1" fmla="val -48810"/>
              <a:gd name="adj2" fmla="val 192242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/>
            </a:pPr>
            <a:r>
              <a:rPr lang="ru-RU" sz="1200" dirty="0">
                <a:solidFill>
                  <a:srgbClr val="002060"/>
                </a:solidFill>
              </a:rPr>
              <a:t>Удельный вес  0,2 %</a:t>
            </a:r>
          </a:p>
        </p:txBody>
      </p:sp>
      <p:sp>
        <p:nvSpPr>
          <p:cNvPr id="20" name="Овальная выноска 19"/>
          <p:cNvSpPr/>
          <p:nvPr/>
        </p:nvSpPr>
        <p:spPr>
          <a:xfrm rot="15830712">
            <a:off x="689752" y="4585694"/>
            <a:ext cx="528758" cy="1450975"/>
          </a:xfrm>
          <a:prstGeom prst="wedgeEllipseCallout">
            <a:avLst>
              <a:gd name="adj1" fmla="val -61485"/>
              <a:gd name="adj2" fmla="val 9003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/>
            </a:pPr>
            <a:r>
              <a:rPr lang="ru-RU" sz="1200" dirty="0">
                <a:solidFill>
                  <a:srgbClr val="002060"/>
                </a:solidFill>
              </a:rPr>
              <a:t>Удельный вес  22,1 %</a:t>
            </a:r>
            <a:endParaRPr lang="ru-RU" sz="12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23528" y="357183"/>
            <a:ext cx="88204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n-cs"/>
              </a:rPr>
              <a:t>Исполнение расходной части бюджета Камышевского сельского поселения Зимовниковского района и удельный вес в структуре расходов за 2023 год</a:t>
            </a:r>
          </a:p>
        </p:txBody>
      </p:sp>
      <p:sp>
        <p:nvSpPr>
          <p:cNvPr id="22" name="Трапеция 21"/>
          <p:cNvSpPr/>
          <p:nvPr/>
        </p:nvSpPr>
        <p:spPr>
          <a:xfrm>
            <a:off x="2214546" y="5094644"/>
            <a:ext cx="5143536" cy="499356"/>
          </a:xfrm>
          <a:prstGeom prst="trapezoid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</a:rPr>
              <a:t>Жилищно-коммунальное хозяйство – 3891,1 тыс.рублей</a:t>
            </a:r>
          </a:p>
        </p:txBody>
      </p:sp>
      <p:sp>
        <p:nvSpPr>
          <p:cNvPr id="23" name="Трапеция 22"/>
          <p:cNvSpPr/>
          <p:nvPr/>
        </p:nvSpPr>
        <p:spPr>
          <a:xfrm>
            <a:off x="3059832" y="2825186"/>
            <a:ext cx="3384375" cy="460938"/>
          </a:xfrm>
          <a:prstGeom prst="trapezoid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</a:rPr>
              <a:t>Социальная политика –</a:t>
            </a:r>
          </a:p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</a:rPr>
              <a:t>90,8 тыс. рублей</a:t>
            </a:r>
          </a:p>
        </p:txBody>
      </p:sp>
      <p:sp>
        <p:nvSpPr>
          <p:cNvPr id="25" name="Овальная выноска 24"/>
          <p:cNvSpPr/>
          <p:nvPr/>
        </p:nvSpPr>
        <p:spPr>
          <a:xfrm rot="15913435">
            <a:off x="1862723" y="2130761"/>
            <a:ext cx="719005" cy="1528311"/>
          </a:xfrm>
          <a:prstGeom prst="wedgeEllipse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/>
            </a:pPr>
            <a:r>
              <a:rPr lang="ru-RU" sz="1200" dirty="0">
                <a:solidFill>
                  <a:srgbClr val="002060"/>
                </a:solidFill>
              </a:rPr>
              <a:t>Удельный вес 0,4 %</a:t>
            </a:r>
          </a:p>
        </p:txBody>
      </p:sp>
      <p:sp>
        <p:nvSpPr>
          <p:cNvPr id="12" name="Трапеция 11">
            <a:extLst>
              <a:ext uri="{FF2B5EF4-FFF2-40B4-BE49-F238E27FC236}">
                <a16:creationId xmlns:a16="http://schemas.microsoft.com/office/drawing/2014/main" id="{8D399770-4A85-4987-9498-504200832A6C}"/>
              </a:ext>
            </a:extLst>
          </p:cNvPr>
          <p:cNvSpPr/>
          <p:nvPr/>
        </p:nvSpPr>
        <p:spPr>
          <a:xfrm>
            <a:off x="3230664" y="2288611"/>
            <a:ext cx="2899678" cy="485061"/>
          </a:xfrm>
          <a:prstGeom prst="trapezoid">
            <a:avLst/>
          </a:prstGeom>
          <a:solidFill>
            <a:srgbClr val="96DCC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</a:rPr>
              <a:t>Национальная безопасность и правоохранительная деятельность – 313,2 тыс. рублей</a:t>
            </a:r>
          </a:p>
        </p:txBody>
      </p:sp>
      <p:sp>
        <p:nvSpPr>
          <p:cNvPr id="26" name="Трапеция 25">
            <a:extLst>
              <a:ext uri="{FF2B5EF4-FFF2-40B4-BE49-F238E27FC236}">
                <a16:creationId xmlns:a16="http://schemas.microsoft.com/office/drawing/2014/main" id="{4814936C-DBED-4D05-A6AF-6AE99F65B820}"/>
              </a:ext>
            </a:extLst>
          </p:cNvPr>
          <p:cNvSpPr/>
          <p:nvPr/>
        </p:nvSpPr>
        <p:spPr>
          <a:xfrm>
            <a:off x="3563888" y="1125239"/>
            <a:ext cx="2160240" cy="646330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</a:rPr>
              <a:t>Межбюджетные трансферты общего характера бюджетной системы Российской Федерации-73,0 тыс. рублей</a:t>
            </a:r>
          </a:p>
        </p:txBody>
      </p:sp>
      <p:sp>
        <p:nvSpPr>
          <p:cNvPr id="27" name="Облачко с текстом: овальное 26">
            <a:extLst>
              <a:ext uri="{FF2B5EF4-FFF2-40B4-BE49-F238E27FC236}">
                <a16:creationId xmlns:a16="http://schemas.microsoft.com/office/drawing/2014/main" id="{0EEF3CE0-A7F1-4E5E-AD25-4879C77DC8EE}"/>
              </a:ext>
            </a:extLst>
          </p:cNvPr>
          <p:cNvSpPr/>
          <p:nvPr/>
        </p:nvSpPr>
        <p:spPr>
          <a:xfrm>
            <a:off x="6085146" y="1738160"/>
            <a:ext cx="1201498" cy="612648"/>
          </a:xfrm>
          <a:prstGeom prst="wedgeEllipseCallout">
            <a:avLst>
              <a:gd name="adj1" fmla="val -46149"/>
              <a:gd name="adj2" fmla="val 6816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</a:rPr>
              <a:t>Удельный вес 1,4 %</a:t>
            </a:r>
          </a:p>
        </p:txBody>
      </p:sp>
      <p:sp>
        <p:nvSpPr>
          <p:cNvPr id="28" name="Облачко с текстом: овальное 27">
            <a:extLst>
              <a:ext uri="{FF2B5EF4-FFF2-40B4-BE49-F238E27FC236}">
                <a16:creationId xmlns:a16="http://schemas.microsoft.com/office/drawing/2014/main" id="{E5AA8893-8AC8-433B-BDF0-A6225E51DA32}"/>
              </a:ext>
            </a:extLst>
          </p:cNvPr>
          <p:cNvSpPr/>
          <p:nvPr/>
        </p:nvSpPr>
        <p:spPr>
          <a:xfrm>
            <a:off x="2123728" y="1047830"/>
            <a:ext cx="1196912" cy="508792"/>
          </a:xfrm>
          <a:prstGeom prst="wedgeEllipseCallout">
            <a:avLst>
              <a:gd name="adj1" fmla="val 89294"/>
              <a:gd name="adj2" fmla="val 77614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</a:rPr>
              <a:t>Удельный вес 0,3 %</a:t>
            </a:r>
          </a:p>
        </p:txBody>
      </p:sp>
      <p:sp>
        <p:nvSpPr>
          <p:cNvPr id="24" name="Трапеция 23">
            <a:extLst>
              <a:ext uri="{FF2B5EF4-FFF2-40B4-BE49-F238E27FC236}">
                <a16:creationId xmlns:a16="http://schemas.microsoft.com/office/drawing/2014/main" id="{100E2DC3-04E5-45C3-95C8-D6F953D94B4F}"/>
              </a:ext>
            </a:extLst>
          </p:cNvPr>
          <p:cNvSpPr/>
          <p:nvPr/>
        </p:nvSpPr>
        <p:spPr>
          <a:xfrm>
            <a:off x="3419872" y="1832392"/>
            <a:ext cx="2520280" cy="399021"/>
          </a:xfrm>
          <a:prstGeom prst="trapezoid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</a:rPr>
              <a:t>Образование – 2,4 тыс.рублей</a:t>
            </a:r>
          </a:p>
        </p:txBody>
      </p:sp>
      <p:sp>
        <p:nvSpPr>
          <p:cNvPr id="29" name="Трапеция 28">
            <a:extLst>
              <a:ext uri="{FF2B5EF4-FFF2-40B4-BE49-F238E27FC236}">
                <a16:creationId xmlns:a16="http://schemas.microsoft.com/office/drawing/2014/main" id="{9934659C-D94C-4328-BC34-33B4FF73BF28}"/>
              </a:ext>
            </a:extLst>
          </p:cNvPr>
          <p:cNvSpPr/>
          <p:nvPr/>
        </p:nvSpPr>
        <p:spPr>
          <a:xfrm>
            <a:off x="2424162" y="4622288"/>
            <a:ext cx="4648168" cy="417770"/>
          </a:xfrm>
          <a:prstGeom prst="trapezoid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rgbClr val="002060"/>
                </a:solidFill>
              </a:rPr>
              <a:t>Физическая культура и спорт – 2802,8 тыс.рублей</a:t>
            </a:r>
          </a:p>
        </p:txBody>
      </p:sp>
      <p:sp>
        <p:nvSpPr>
          <p:cNvPr id="30" name="Облачко с текстом: овальное 29">
            <a:extLst>
              <a:ext uri="{FF2B5EF4-FFF2-40B4-BE49-F238E27FC236}">
                <a16:creationId xmlns:a16="http://schemas.microsoft.com/office/drawing/2014/main" id="{D13FACD3-4B4A-4CDC-84CA-99F94CE64075}"/>
              </a:ext>
            </a:extLst>
          </p:cNvPr>
          <p:cNvSpPr/>
          <p:nvPr/>
        </p:nvSpPr>
        <p:spPr>
          <a:xfrm>
            <a:off x="5760282" y="829029"/>
            <a:ext cx="755934" cy="904980"/>
          </a:xfrm>
          <a:prstGeom prst="wedgeEllipseCallout">
            <a:avLst>
              <a:gd name="adj1" fmla="val -46149"/>
              <a:gd name="adj2" fmla="val 6816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</a:rPr>
              <a:t>Удельный вес 0,01 %</a:t>
            </a:r>
          </a:p>
        </p:txBody>
      </p:sp>
      <p:sp>
        <p:nvSpPr>
          <p:cNvPr id="32" name="Овальная выноска 18">
            <a:extLst>
              <a:ext uri="{FF2B5EF4-FFF2-40B4-BE49-F238E27FC236}">
                <a16:creationId xmlns:a16="http://schemas.microsoft.com/office/drawing/2014/main" id="{8467C263-1B2D-4612-A912-D4E1841EDCEC}"/>
              </a:ext>
            </a:extLst>
          </p:cNvPr>
          <p:cNvSpPr/>
          <p:nvPr/>
        </p:nvSpPr>
        <p:spPr>
          <a:xfrm rot="15830712">
            <a:off x="1523242" y="4201278"/>
            <a:ext cx="521392" cy="1179833"/>
          </a:xfrm>
          <a:prstGeom prst="wedgeEllipseCallout">
            <a:avLst>
              <a:gd name="adj1" fmla="val -36785"/>
              <a:gd name="adj2" fmla="val 63894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/>
            </a:pPr>
            <a:r>
              <a:rPr lang="ru-RU" sz="1200" dirty="0">
                <a:solidFill>
                  <a:srgbClr val="002060"/>
                </a:solidFill>
              </a:rPr>
              <a:t>Удельный вес  12,9 %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400" i="1" dirty="0">
                <a:solidFill>
                  <a:schemeClr val="tx2"/>
                </a:solidFill>
              </a:rPr>
              <a:t>Исполнение расходов по разделу 05 «Жилищно-коммунальное хозяйство» за 2023 год</a:t>
            </a:r>
            <a:endParaRPr lang="ru-RU" i="1" dirty="0">
              <a:solidFill>
                <a:schemeClr val="tx2"/>
              </a:solidFill>
            </a:endParaRP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268760"/>
            <a:ext cx="4968552" cy="3384376"/>
          </a:xfrm>
        </p:spPr>
        <p:txBody>
          <a:bodyPr>
            <a:normAutofit fontScale="25000" lnSpcReduction="20000"/>
          </a:bodyPr>
          <a:lstStyle/>
          <a:p>
            <a:pPr marL="0" indent="0" eaLnBrk="1" hangingPunct="1">
              <a:buNone/>
              <a:defRPr/>
            </a:pPr>
            <a:r>
              <a:rPr lang="ru-RU" sz="5600" b="1" dirty="0"/>
              <a:t>Расход составил 3891,1 тыс. рублей</a:t>
            </a:r>
          </a:p>
          <a:p>
            <a:pPr algn="just">
              <a:spcAft>
                <a:spcPts val="0"/>
              </a:spcAft>
            </a:pPr>
            <a:r>
              <a:rPr lang="ru-RU" sz="5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Уборка территории (дворники)-997,2 тыс. рублей; права использования АИС «Реестр жилого фонда»-10,1 тыс. рублей; автозапчасти для трактора-19,5 тыс. рублей; карусель с подвесами в х. Камышев по ул. Кольцевая д.2.Б-345,0 тыс. рублей; оборудование для зоны отдыха в х. Камышев, вблизи ул. Мира д.16-599,4 тыс. рублей; услуги по отлову и содержанию животных без владельцев-40,0 тыс. рублей; дератизация кладбища в х. Камышев-6,5 тыс. рублей; за </a:t>
            </a:r>
            <a:r>
              <a:rPr lang="ru-RU" sz="5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акарицидную</a:t>
            </a:r>
            <a:r>
              <a:rPr lang="ru-RU" sz="5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обработку -31,2 тыс. рублей; хозтовары для по благоустройству-44,0 тыс. рублей; карусель для детской площадки в х. Крылов-345,0 тыс. рублей; оборудование для благоустройства (опрыскиватель и насадка к нему)-28,4 тыс. рублей; устройство наружного туалета-278,2 тыс. рублей; баннеры к Дню Победы-45,1 тыс. рублей; известь для благоустройства-28,0 тыс. рублей; оборудование для благоустройства-8,7 тыс. рублей; текущий ремонт уличного освещения на территории Камышевского сельского поселения-134,0 тыс. рублей; закупка запасных частей для </a:t>
            </a:r>
            <a:r>
              <a:rPr lang="ru-RU" sz="5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бензокосы</a:t>
            </a:r>
            <a:r>
              <a:rPr lang="ru-RU" sz="5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 триммера для благоустройства-39,3 тыс. рублей; проведение инвентаризации зеленых насаждений-105,0 тыс. рублей; работы по разработке сметной документации по объекту: «Текущий ремонт квартиры по адресу: Зимовниковский район, х. Камышев, ул. Береговая, 4 кв.2» </a:t>
            </a:r>
            <a:r>
              <a:rPr lang="ru-RU" sz="5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-24,0 тыс. рублей; текущий ремонт квартиры по адресу х. Камышев, ул. Береговая д.4.кв.2-595,8 тыс. рублей;</a:t>
            </a:r>
            <a:r>
              <a:rPr lang="ru-RU" sz="5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5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электроэнергия на уличное освещение-166,7 тыс. рублей;</a:t>
            </a:r>
            <a:endParaRPr lang="ru-RU" sz="5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sz="5600" dirty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1200" dirty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1200" dirty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1200" dirty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200" dirty="0"/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1600" dirty="0"/>
          </a:p>
          <a:p>
            <a:pPr eaLnBrk="1" hangingPunct="1">
              <a:defRPr/>
            </a:pPr>
            <a:endParaRPr lang="ru-RU" sz="16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86411C5-4EDE-446B-A271-6971314C6E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673" y="1340768"/>
            <a:ext cx="2844823" cy="230425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576C0C1-22E7-45D7-B513-F71C4EB99B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673" y="3821406"/>
            <a:ext cx="2844823" cy="2751431"/>
          </a:xfrm>
          <a:prstGeom prst="rect">
            <a:avLst/>
          </a:prstGeom>
        </p:spPr>
      </p:pic>
    </p:spTree>
  </p:cSld>
  <p:clrMapOvr>
    <a:masterClrMapping/>
  </p:clrMapOvr>
  <p:transition spd="med">
    <p:cover dir="r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F6FC29-F91F-4557-B3B2-57F3F7540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9752" y="277813"/>
            <a:ext cx="6347048" cy="1139825"/>
          </a:xfrm>
        </p:spPr>
        <p:txBody>
          <a:bodyPr>
            <a:normAutofit fontScale="90000"/>
          </a:bodyPr>
          <a:lstStyle/>
          <a:p>
            <a:r>
              <a:rPr lang="ru-RU" sz="2400" i="1" dirty="0">
                <a:solidFill>
                  <a:schemeClr val="tx2"/>
                </a:solidFill>
              </a:rPr>
              <a:t>Исполнение расходов по разделу 08 «Культура, Кинематография» за 2023 год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C87F7AA-423C-40D5-BCAE-C51C0C20B86A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07504" y="1600201"/>
            <a:ext cx="1368152" cy="2260848"/>
          </a:xfrm>
        </p:spPr>
        <p:txBody>
          <a:bodyPr>
            <a:normAutofit/>
          </a:bodyPr>
          <a:lstStyle/>
          <a:p>
            <a:pPr marL="0" indent="0" algn="just">
              <a:spcAft>
                <a:spcPts val="0"/>
              </a:spcAft>
              <a:buNone/>
            </a:pPr>
            <a:endParaRPr lang="ru-RU" sz="1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026" name="Picture 2" descr="Дом культуры, Россия, Ростовская область, Зимовниковский район, хутор Камышев, улица Мира, 16 - фото № 1">
            <a:extLst>
              <a:ext uri="{FF2B5EF4-FFF2-40B4-BE49-F238E27FC236}">
                <a16:creationId xmlns:a16="http://schemas.microsoft.com/office/drawing/2014/main" id="{FD76A3B9-C2F9-4D8E-B367-24E59A9D8F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0" y="44624"/>
            <a:ext cx="2498886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4A6FB20-F9CD-4D80-AA2C-0A24C99AEC97}"/>
              </a:ext>
            </a:extLst>
          </p:cNvPr>
          <p:cNvSpPr/>
          <p:nvPr/>
        </p:nvSpPr>
        <p:spPr>
          <a:xfrm>
            <a:off x="179512" y="1772815"/>
            <a:ext cx="41764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</a:t>
            </a:r>
            <a:r>
              <a:rPr lang="x-none" sz="1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сходы составили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4775,6</a:t>
            </a:r>
            <a:r>
              <a:rPr lang="x-none" sz="1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тыс. рублей</a:t>
            </a: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82BDC2E-4332-40EA-BD2A-3E39D9BF96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444252"/>
            <a:ext cx="4392488" cy="257274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C365037-8083-4AA7-A287-35D4B42D23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4091454"/>
            <a:ext cx="4392488" cy="2572745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802248D-8A98-4209-AD75-F6064BF6D00E}"/>
              </a:ext>
            </a:extLst>
          </p:cNvPr>
          <p:cNvSpPr/>
          <p:nvPr/>
        </p:nvSpPr>
        <p:spPr>
          <a:xfrm>
            <a:off x="107504" y="2197894"/>
            <a:ext cx="40324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Работы по разработке сметной документации по объекту: «Капитальный ремонт памятника, расположенного по адресу: Ростовская область, Зимовниковский район, Камышевское сельское поселение, х. Камышев, ул. Мира, 16 б»-150,0 тыс. рублей;</a:t>
            </a:r>
            <a:endParaRPr lang="ru-RU" sz="1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Перечислены субсидии МУК СДК «Камышевский» согласно заключенным соглашениям на финансовое обеспечение выполнения муниципального задания на оказание муниципальных услуг (выполнение работ) – 4625,6 тыс. рублей. </a:t>
            </a:r>
            <a:endParaRPr lang="ru-RU" sz="1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597433"/>
      </p:ext>
    </p:extLst>
  </p:cSld>
  <p:clrMapOvr>
    <a:masterClrMapping/>
  </p:clrMapOvr>
  <p:transition spd="med">
    <p:cover dir="r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AD84EF-24CB-4DDD-B6D4-6F04D90CF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200" i="1" dirty="0">
                <a:solidFill>
                  <a:srgbClr val="1F497D"/>
                </a:solidFill>
              </a:rPr>
              <a:t>Исполнение расходов по разделу 11 «Физическая культура и спорт» за 2023 год</a:t>
            </a: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8EC7DA4-5036-4A28-8A87-6516D70BB812}"/>
              </a:ext>
            </a:extLst>
          </p:cNvPr>
          <p:cNvSpPr/>
          <p:nvPr/>
        </p:nvSpPr>
        <p:spPr>
          <a:xfrm>
            <a:off x="539552" y="1268760"/>
            <a:ext cx="4176464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20000"/>
              </a:spcBef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</a:t>
            </a:r>
            <a:r>
              <a:rPr lang="x-none" sz="1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сходы составили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4775,6</a:t>
            </a:r>
            <a:r>
              <a:rPr lang="x-none" sz="1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тыс. рублей</a:t>
            </a: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spcBef>
                <a:spcPct val="20000"/>
              </a:spcBef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 уличные тренажеры в х. Камышев по ул. Кольцевая д.2.Б-520,4 тыс. рублей; спортивные товары-19,5 тыс. рублей; спортивное оборудование (полоса препятствий) в х. Камышев по ул. Кольцевая д.2.Б.-600,0 тыс. рублей;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воркаут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 х. Камышев по улице Кольцевая д.2Б-373,5 тыс. рублей; столы для игр в шашки-361,9 тыс. рублей; спортивное оборудование в х. Крылов -600,0 тыс. рублей; ворота для мини футбола х. Камышев и х. Погорелов - 327,5 тыс. рублей.</a:t>
            </a:r>
            <a:endParaRPr lang="ru-RU" sz="1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spcBef>
                <a:spcPct val="20000"/>
              </a:spcBef>
            </a:pPr>
            <a:endParaRPr lang="ru-RU" sz="1100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F3DE481-C200-4EB0-A6AF-54B980E94A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365104"/>
            <a:ext cx="3294958" cy="237626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0301AD1-3EC5-4D47-B80F-F7C1324876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268760"/>
            <a:ext cx="3294958" cy="298082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34A069F-669E-4DE1-AB53-9A1D39BD1E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22" y="3861047"/>
            <a:ext cx="4895972" cy="288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495736"/>
      </p:ext>
    </p:extLst>
  </p:cSld>
  <p:clrMapOvr>
    <a:masterClrMapping/>
  </p:clrMapOvr>
  <p:transition spd="med">
    <p:cover dir="r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4343EB-C075-4222-868F-7BF97F31D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i="1" dirty="0">
                <a:latin typeface="Calibri" panose="020F0502020204030204" pitchFamily="34" charset="0"/>
              </a:rPr>
              <a:t>Зачем формировать и исполнять бюджет по программам? </a:t>
            </a:r>
            <a:endParaRPr lang="ru-RU" sz="2800" i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CF499C0-3C99-4355-B322-305EB18031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3" y="2366682"/>
            <a:ext cx="2644730" cy="2160868"/>
          </a:xfrm>
          <a:prstGeom prst="rect">
            <a:avLst/>
          </a:prstGeom>
        </p:spPr>
      </p:pic>
      <p:sp>
        <p:nvSpPr>
          <p:cNvPr id="3" name="Текст 2">
            <a:extLst>
              <a:ext uri="{FF2B5EF4-FFF2-40B4-BE49-F238E27FC236}">
                <a16:creationId xmlns:a16="http://schemas.microsoft.com/office/drawing/2014/main" id="{7D095ADD-C3E6-4DA8-906A-6B7C7B2D5EC7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79513" y="1700807"/>
            <a:ext cx="2376264" cy="4512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ЦЕЛЬ</a:t>
            </a:r>
            <a:endParaRPr lang="ru-RU" sz="1400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97DCFFDE-791E-4FE8-8C5A-8F9C23BC6F0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3573108" y="2411750"/>
            <a:ext cx="2644730" cy="21158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47EB9F6-61BC-4862-A94B-4CF45BA5AE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4248" y="2411747"/>
            <a:ext cx="2304255" cy="21158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316A9BF-7D3F-4FB8-898D-C9CDF7436615}"/>
              </a:ext>
            </a:extLst>
          </p:cNvPr>
          <p:cNvSpPr/>
          <p:nvPr/>
        </p:nvSpPr>
        <p:spPr>
          <a:xfrm>
            <a:off x="4427984" y="1700808"/>
            <a:ext cx="13053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ЗАДАЧИ</a:t>
            </a:r>
            <a:endParaRPr lang="ru-RU" sz="1400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47C4204-04B3-4BA9-BC0C-A41847470D97}"/>
              </a:ext>
            </a:extLst>
          </p:cNvPr>
          <p:cNvSpPr/>
          <p:nvPr/>
        </p:nvSpPr>
        <p:spPr>
          <a:xfrm>
            <a:off x="7020272" y="1700808"/>
            <a:ext cx="19442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ПОКАЗАТЕЛИ ЭФФЕКТИВНОСТИ</a:t>
            </a:r>
            <a:endParaRPr lang="ru-RU" sz="140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1B96D5A-FFDF-41A6-BE53-D6207DDAA7B4}"/>
              </a:ext>
            </a:extLst>
          </p:cNvPr>
          <p:cNvSpPr/>
          <p:nvPr/>
        </p:nvSpPr>
        <p:spPr>
          <a:xfrm>
            <a:off x="-36512" y="4869160"/>
            <a:ext cx="91805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Преимуществом программного бюджета является распределение расходов не по ведомственному принципу, а по программам. Муниципальная программа имеет цель, задачи показатели эффективности, которые отражают степень их достижения(решения),то есть действия и бюджетные средства направлены на достижение заданного результата.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При этом значение показателей является индикатором по данному направлению деятельности и сигнализирует о плохом или хорошем результате, необходимости принятия новых решений.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4351176"/>
      </p:ext>
    </p:extLst>
  </p:cSld>
  <p:clrMapOvr>
    <a:masterClrMapping/>
  </p:clrMapOvr>
  <p:transition spd="med">
    <p:cover dir="rd"/>
  </p:transition>
</p:sld>
</file>

<file path=ppt/theme/theme1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200" dirty="0" smtClean="0">
            <a:latin typeface="Times New Roman" pitchFamily="18" charset="0"/>
            <a:cs typeface="Times New Roman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4681</TotalTime>
  <Words>1316</Words>
  <Application>Microsoft Office PowerPoint</Application>
  <PresentationFormat>Экран (4:3)</PresentationFormat>
  <Paragraphs>109</Paragraphs>
  <Slides>11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Bookman Old Style</vt:lpstr>
      <vt:lpstr>Calibri</vt:lpstr>
      <vt:lpstr>Times New Roman</vt:lpstr>
      <vt:lpstr>Wingdings</vt:lpstr>
      <vt:lpstr>2_Тема Office</vt:lpstr>
      <vt:lpstr>Исполнение бюджета  Камышевского сельского поселения Зимовниковского района за 2023 год</vt:lpstr>
      <vt:lpstr>Презентация PowerPoint</vt:lpstr>
      <vt:lpstr>Презентация PowerPoint</vt:lpstr>
      <vt:lpstr>Структура собственных доходов бюджета  Камышевского сельского поселения Зимовниковского района в 2023 году</vt:lpstr>
      <vt:lpstr>Презентация PowerPoint</vt:lpstr>
      <vt:lpstr>Исполнение расходов по разделу 05 «Жилищно-коммунальное хозяйство» за 2023 год</vt:lpstr>
      <vt:lpstr>Исполнение расходов по разделу 08 «Культура, Кинематография» за 2023 год</vt:lpstr>
      <vt:lpstr>Исполнение расходов по разделу 11 «Физическая культура и спорт» за 2023 год</vt:lpstr>
      <vt:lpstr>Зачем формировать и исполнять бюджет по программам? </vt:lpstr>
      <vt:lpstr>Структура муниципальных программ Камышевского сельского поселения Зимовниковского района в  2023 году</vt:lpstr>
      <vt:lpstr> </vt:lpstr>
    </vt:vector>
  </TitlesOfParts>
  <Company>Финансовый отдел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Структура налоговых доходов бюджета Багаевского района в 2013 году.</dc:title>
  <dc:creator>Мандрык</dc:creator>
  <cp:lastModifiedBy>User</cp:lastModifiedBy>
  <cp:revision>627</cp:revision>
  <cp:lastPrinted>2024-04-16T05:04:12Z</cp:lastPrinted>
  <dcterms:created xsi:type="dcterms:W3CDTF">2014-04-18T06:48:05Z</dcterms:created>
  <dcterms:modified xsi:type="dcterms:W3CDTF">2024-04-16T05:23:31Z</dcterms:modified>
</cp:coreProperties>
</file>