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300" r:id="rId2"/>
    <p:sldId id="260" r:id="rId3"/>
    <p:sldId id="261" r:id="rId4"/>
    <p:sldId id="265" r:id="rId5"/>
    <p:sldId id="271" r:id="rId6"/>
    <p:sldId id="272" r:id="rId7"/>
    <p:sldId id="274" r:id="rId8"/>
    <p:sldId id="279" r:id="rId9"/>
    <p:sldId id="280" r:id="rId10"/>
    <p:sldId id="283" r:id="rId11"/>
    <p:sldId id="285" r:id="rId12"/>
    <p:sldId id="299" r:id="rId13"/>
    <p:sldId id="294" r:id="rId14"/>
    <p:sldId id="295" r:id="rId15"/>
    <p:sldId id="29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F034"/>
    <a:srgbClr val="72F254"/>
    <a:srgbClr val="4BEF25"/>
    <a:srgbClr val="AFDC7E"/>
    <a:srgbClr val="008000"/>
    <a:srgbClr val="FFFF85"/>
    <a:srgbClr val="E2DD01"/>
    <a:srgbClr val="FFFF6D"/>
    <a:srgbClr val="D8BEEC"/>
    <a:srgbClr val="FFB9D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0860" autoAdjust="0"/>
  </p:normalViewPr>
  <p:slideViewPr>
    <p:cSldViewPr>
      <p:cViewPr varScale="1">
        <p:scale>
          <a:sx n="82" d="100"/>
          <a:sy n="82" d="100"/>
        </p:scale>
        <p:origin x="-12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2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dLbl>
              <c:idx val="0"/>
              <c:layout>
                <c:manualLayout>
                  <c:x val="8.0079519593503734E-2"/>
                  <c:y val="-1.03895678921448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51-41F7-9B88-A904BAA19739}"/>
                </c:ext>
              </c:extLst>
            </c:dLbl>
            <c:dLbl>
              <c:idx val="1"/>
              <c:layout>
                <c:manualLayout>
                  <c:x val="5.6055663715452626E-2"/>
                  <c:y val="-2.337652775732589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51-41F7-9B88-A904BAA19739}"/>
                </c:ext>
              </c:extLst>
            </c:dLbl>
            <c:dLbl>
              <c:idx val="2"/>
              <c:layout>
                <c:manualLayout>
                  <c:x val="6.4063615674803065E-2"/>
                  <c:y val="-2.0779135784289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51-41F7-9B88-A904BAA19739}"/>
                </c:ext>
              </c:extLst>
            </c:dLbl>
            <c:dLbl>
              <c:idx val="3"/>
              <c:layout>
                <c:manualLayout>
                  <c:x val="6.4063615674803065E-2"/>
                  <c:y val="-5.194783946072414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51-41F7-9B88-A904BAA197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оценка 2016 года</c:v>
                </c:pt>
                <c:pt idx="1">
                  <c:v> 2017 года</c:v>
                </c:pt>
                <c:pt idx="2">
                  <c:v> 2018 года</c:v>
                </c:pt>
                <c:pt idx="3">
                  <c:v> 2019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13244.3</c:v>
                </c:pt>
                <c:pt idx="1">
                  <c:v>8276.7000000000007</c:v>
                </c:pt>
                <c:pt idx="2">
                  <c:v>8317</c:v>
                </c:pt>
                <c:pt idx="3">
                  <c:v>8377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C51-41F7-9B88-A904BAA197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7.3673158026023478E-2"/>
                  <c:y val="-2.59739197303621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51-41F7-9B88-A904BAA19739}"/>
                </c:ext>
              </c:extLst>
            </c:dLbl>
            <c:dLbl>
              <c:idx val="1"/>
              <c:layout>
                <c:manualLayout>
                  <c:x val="5.6055663715452626E-2"/>
                  <c:y val="-6.23374073528691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51-41F7-9B88-A904BAA19739}"/>
                </c:ext>
              </c:extLst>
            </c:dLbl>
            <c:dLbl>
              <c:idx val="2"/>
              <c:layout>
                <c:manualLayout>
                  <c:x val="7.367315802602345E-2"/>
                  <c:y val="-7.27269752450139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51-41F7-9B88-A904BAA19739}"/>
                </c:ext>
              </c:extLst>
            </c:dLbl>
            <c:dLbl>
              <c:idx val="3"/>
              <c:layout>
                <c:manualLayout>
                  <c:x val="7.5274748417893514E-2"/>
                  <c:y val="-6.23374073528690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C51-41F7-9B88-A904BAA197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оценка 2016 года</c:v>
                </c:pt>
                <c:pt idx="1">
                  <c:v> 2017 года</c:v>
                </c:pt>
                <c:pt idx="2">
                  <c:v> 2018 года</c:v>
                </c:pt>
                <c:pt idx="3">
                  <c:v> 2019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1760.6</c:v>
                </c:pt>
                <c:pt idx="1">
                  <c:v>1230.5</c:v>
                </c:pt>
                <c:pt idx="2">
                  <c:v>1409.5</c:v>
                </c:pt>
                <c:pt idx="3">
                  <c:v>1096.4000000000001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C51-41F7-9B88-A904BAA19739}"/>
            </c:ext>
          </c:extLst>
        </c:ser>
        <c:shape val="cylinder"/>
        <c:axId val="148389888"/>
        <c:axId val="148391424"/>
        <c:axId val="0"/>
      </c:bar3DChart>
      <c:catAx>
        <c:axId val="14838988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48391424"/>
        <c:crosses val="autoZero"/>
        <c:auto val="1"/>
        <c:lblAlgn val="ctr"/>
        <c:lblOffset val="100"/>
      </c:catAx>
      <c:valAx>
        <c:axId val="1483914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48389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121133199606756"/>
          <c:y val="0.23633771822182956"/>
          <c:w val="0.27956958330149467"/>
          <c:h val="0.43901323647310975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0"/>
          <c:y val="5.4270649607585097E-2"/>
          <c:w val="0.7448646106736676"/>
          <c:h val="0.89358156723312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8276,7</c:v>
                </c:pt>
              </c:strCache>
            </c:strRef>
          </c:tx>
          <c:explosion val="25"/>
          <c:dPt>
            <c:idx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40E-41BF-AF53-785A42DA32D5}"/>
              </c:ext>
            </c:extLst>
          </c:dPt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0E-41BF-AF53-785A42DA32D5}"/>
              </c:ext>
            </c:extLst>
          </c:dPt>
          <c:dPt>
            <c:idx val="2"/>
            <c:spPr>
              <a:solidFill>
                <a:srgbClr val="008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40E-41BF-AF53-785A42DA32D5}"/>
              </c:ext>
            </c:extLst>
          </c:dPt>
          <c:dPt>
            <c:idx val="3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0E-41BF-AF53-785A42DA32D5}"/>
              </c:ext>
            </c:extLst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16,0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0E-41BF-AF53-785A42DA32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3538.6</c:v>
                </c:pt>
                <c:pt idx="2">
                  <c:v>3694.3</c:v>
                </c:pt>
                <c:pt idx="3">
                  <c:v>16</c:v>
                </c:pt>
                <c:pt idx="4">
                  <c:v>442.6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40E-41BF-AF53-785A42DA32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8317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604.5</c:v>
                </c:pt>
                <c:pt idx="1">
                  <c:v>3538.6</c:v>
                </c:pt>
                <c:pt idx="2">
                  <c:v>3710.8</c:v>
                </c:pt>
                <c:pt idx="3">
                  <c:v>16.600000000000001</c:v>
                </c:pt>
                <c:pt idx="4">
                  <c:v>446.5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40E-41BF-AF53-785A42DA32D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8387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Неналоговые доходы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643.29999999999995</c:v>
                </c:pt>
                <c:pt idx="1">
                  <c:v>3538.6</c:v>
                </c:pt>
                <c:pt idx="2">
                  <c:v>3737.3</c:v>
                </c:pt>
                <c:pt idx="3">
                  <c:v>17.3</c:v>
                </c:pt>
                <c:pt idx="4">
                  <c:v>450.5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40E-41BF-AF53-785A42DA32D5}"/>
            </c:ext>
          </c:extLst>
        </c:ser>
      </c:pie3DChart>
    </c:plotArea>
    <c:legend>
      <c:legendPos val="r"/>
      <c:layout>
        <c:manualLayout>
          <c:xMode val="edge"/>
          <c:yMode val="edge"/>
          <c:x val="0.68698687664042146"/>
          <c:y val="0.10305502015383676"/>
          <c:w val="0.31040325484053649"/>
          <c:h val="0.66680198213835851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0.1982</cdr:x>
      <cdr:y>0.07305</cdr:y>
    </cdr:from>
    <cdr:to>
      <cdr:x>0.31351</cdr:x>
      <cdr:y>0.26006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1636" y="357190"/>
          <a:ext cx="914365" cy="914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0.25225</cdr:x>
      <cdr:y>0.10227</cdr:y>
    </cdr:from>
    <cdr:to>
      <cdr:x>0.33333</cdr:x>
      <cdr:y>0.16071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00264" y="500051"/>
          <a:ext cx="642942" cy="285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0.27928</cdr:x>
      <cdr:y>0.16071</cdr:y>
    </cdr:from>
    <cdr:to>
      <cdr:x>0.36036</cdr:x>
      <cdr:y>0.20455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14578" y="785818"/>
          <a:ext cx="642942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0.36937</cdr:x>
      <cdr:y>0.1461</cdr:y>
    </cdr:from>
    <cdr:to>
      <cdr:x>0.48649</cdr:x>
      <cdr:y>0.20455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28958" y="714380"/>
          <a:ext cx="92869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0.45946</cdr:x>
      <cdr:y>0.07305</cdr:y>
    </cdr:from>
    <cdr:to>
      <cdr:x>0.54955</cdr:x>
      <cdr:y>0.11688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643338" y="357190"/>
          <a:ext cx="71438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0.44144</cdr:x>
      <cdr:y>0.07305</cdr:y>
    </cdr:from>
    <cdr:to>
      <cdr:x>0.56757</cdr:x>
      <cdr:y>0.1461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00462" y="357190"/>
          <a:ext cx="100013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0.54955</cdr:x>
      <cdr:y>0.05844</cdr:y>
    </cdr:from>
    <cdr:to>
      <cdr:x>0.67568</cdr:x>
      <cdr:y>0.11688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357718" y="285752"/>
          <a:ext cx="100013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0.16216</cdr:x>
      <cdr:y>0.23377</cdr:y>
    </cdr:from>
    <cdr:to>
      <cdr:x>0.27928</cdr:x>
      <cdr:y>0.33604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285884" y="1143008"/>
          <a:ext cx="928694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/>
            <a:t>  </a:t>
          </a:r>
        </a:p>
      </cdr:txBody>
    </cdr:sp>
  </cdr:relSizeAnchor>
  <cdr:relSizeAnchor xmlns:cdr="http://schemas.openxmlformats.org/drawingml/2006/chartDrawing">
    <cdr:from>
      <cdr:x>0.27027</cdr:x>
      <cdr:y>0.20455</cdr:y>
    </cdr:from>
    <cdr:to>
      <cdr:x>0.37838</cdr:x>
      <cdr:y>0.32143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143140" y="1000132"/>
          <a:ext cx="857256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0.36937</cdr:x>
      <cdr:y>0.30682</cdr:y>
    </cdr:from>
    <cdr:to>
      <cdr:x>0.47748</cdr:x>
      <cdr:y>0.37987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928958" y="1500198"/>
          <a:ext cx="85725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0.35135</cdr:x>
      <cdr:y>0.2776</cdr:y>
    </cdr:from>
    <cdr:to>
      <cdr:x>0.45946</cdr:x>
      <cdr:y>0.37987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786082" y="1357322"/>
          <a:ext cx="857256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  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0.45045</cdr:x>
      <cdr:y>0.18994</cdr:y>
    </cdr:from>
    <cdr:to>
      <cdr:x>0.57658</cdr:x>
      <cdr:y>0.29221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571896" y="928694"/>
          <a:ext cx="1000136" cy="500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/>
            <a:t>  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0.54955</cdr:x>
      <cdr:y>0.16071</cdr:y>
    </cdr:from>
    <cdr:to>
      <cdr:x>0.67568</cdr:x>
      <cdr:y>0.26299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357718" y="785818"/>
          <a:ext cx="1000132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0.16216</cdr:x>
      <cdr:y>0.58442</cdr:y>
    </cdr:from>
    <cdr:to>
      <cdr:x>0.27928</cdr:x>
      <cdr:y>0.71591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285884" y="2857520"/>
          <a:ext cx="928694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0.25225</cdr:x>
      <cdr:y>0.64286</cdr:y>
    </cdr:from>
    <cdr:to>
      <cdr:x>0.37838</cdr:x>
      <cdr:y>0.75974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000264" y="3143272"/>
          <a:ext cx="1000132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0.36036</cdr:x>
      <cdr:y>0.62825</cdr:y>
    </cdr:from>
    <cdr:to>
      <cdr:x>0.46847</cdr:x>
      <cdr:y>0.73052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2857517" y="3071841"/>
          <a:ext cx="857271" cy="500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0.45045</cdr:x>
      <cdr:y>0.61364</cdr:y>
    </cdr:from>
    <cdr:to>
      <cdr:x>0.56757</cdr:x>
      <cdr:y>0.73052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3571900" y="3000396"/>
          <a:ext cx="928694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0.54955</cdr:x>
      <cdr:y>0.59903</cdr:y>
    </cdr:from>
    <cdr:to>
      <cdr:x>0.67568</cdr:x>
      <cdr:y>0.73052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4357718" y="2928958"/>
          <a:ext cx="1000132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0.71094</cdr:x>
      <cdr:y>0.17949</cdr:y>
    </cdr:from>
    <cdr:to>
      <cdr:x>0.92188</cdr:x>
      <cdr:y>0.28908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00826" y="1000132"/>
          <a:ext cx="1928835" cy="610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  <cdr:relSizeAnchor xmlns:cdr="http://schemas.openxmlformats.org/drawingml/2006/chartDrawing">
    <cdr:from>
      <cdr:x>0.71094</cdr:x>
      <cdr:y>0.32051</cdr:y>
    </cdr:from>
    <cdr:to>
      <cdr:x>0.92969</cdr:x>
      <cdr:y>0.389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500826" y="1785950"/>
          <a:ext cx="2000250" cy="381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  <cdr:relSizeAnchor xmlns:cdr="http://schemas.openxmlformats.org/drawingml/2006/chartDrawing">
    <cdr:from>
      <cdr:x>0.71875</cdr:x>
      <cdr:y>0.46154</cdr:y>
    </cdr:from>
    <cdr:to>
      <cdr:x>0.96876</cdr:x>
      <cdr:y>0.54373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572264" y="2571768"/>
          <a:ext cx="2286091" cy="457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  <cdr:relSizeAnchor xmlns:cdr="http://schemas.openxmlformats.org/drawingml/2006/chartDrawing">
    <cdr:from>
      <cdr:x>0.71875</cdr:x>
      <cdr:y>0.60257</cdr:y>
    </cdr:from>
    <cdr:to>
      <cdr:x>0.93751</cdr:x>
      <cdr:y>0.71216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572264" y="3357586"/>
          <a:ext cx="2000341" cy="610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  <cdr:relSizeAnchor xmlns:cdr="http://schemas.openxmlformats.org/drawingml/2006/chartDrawing">
    <cdr:from>
      <cdr:x>0.73438</cdr:x>
      <cdr:y>0.8718</cdr:y>
    </cdr:from>
    <cdr:to>
      <cdr:x>0.96094</cdr:x>
      <cdr:y>0.954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715140" y="4857784"/>
          <a:ext cx="2071664" cy="458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  <cdr:relSizeAnchor xmlns:cdr="http://schemas.openxmlformats.org/drawingml/2006/chartDrawing">
    <cdr:from>
      <cdr:x>0.46094</cdr:x>
      <cdr:y>0.4359</cdr:y>
    </cdr:from>
    <cdr:to>
      <cdr:x>0.59375</cdr:x>
      <cdr:y>0.51809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214810" y="2428892"/>
          <a:ext cx="1214415" cy="4579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0.2953</cdr:x>
      <cdr:y>0.07208</cdr:y>
    </cdr:from>
    <cdr:to>
      <cdr:x>0.36562</cdr:x>
      <cdr:y>0.34605</cdr:y>
    </cdr:to>
    <cdr:sp macro="" textlink="">
      <cdr:nvSpPr>
        <cdr:cNvPr id="13" name="TextBox 12"/>
        <cdr:cNvSpPr txBox="1"/>
      </cdr:nvSpPr>
      <cdr:spPr>
        <a:xfrm xmlns:a="http://schemas.openxmlformats.org/drawingml/2006/main" rot="4795978">
          <a:off x="2258414" y="843434"/>
          <a:ext cx="1526600" cy="643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0.1609</cdr:x>
      <cdr:y>0.24977</cdr:y>
    </cdr:from>
    <cdr:to>
      <cdr:x>0.32786</cdr:x>
      <cdr:y>0.35233</cdr:y>
    </cdr:to>
    <cdr:sp macro="" textlink="">
      <cdr:nvSpPr>
        <cdr:cNvPr id="14" name="TextBox 13"/>
        <cdr:cNvSpPr txBox="1"/>
      </cdr:nvSpPr>
      <cdr:spPr>
        <a:xfrm xmlns:a="http://schemas.openxmlformats.org/drawingml/2006/main" rot="2035275">
          <a:off x="1471313" y="1391743"/>
          <a:ext cx="1526599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0.12775</cdr:x>
      <cdr:y>0.51936</cdr:y>
    </cdr:from>
    <cdr:to>
      <cdr:x>0.27625</cdr:x>
      <cdr:y>0.59476</cdr:y>
    </cdr:to>
    <cdr:sp macro="" textlink="">
      <cdr:nvSpPr>
        <cdr:cNvPr id="15" name="TextBox 14"/>
        <cdr:cNvSpPr txBox="1"/>
      </cdr:nvSpPr>
      <cdr:spPr>
        <a:xfrm xmlns:a="http://schemas.openxmlformats.org/drawingml/2006/main" rot="21036987">
          <a:off x="1168141" y="2893968"/>
          <a:ext cx="1357884" cy="420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0.02343</cdr:x>
      <cdr:y>0.05334</cdr:y>
    </cdr:from>
    <cdr:to>
      <cdr:x>0.20312</cdr:x>
      <cdr:y>0.13334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214282" y="285776"/>
          <a:ext cx="1643074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0.03125</cdr:x>
      <cdr:y>0.05334</cdr:y>
    </cdr:from>
    <cdr:to>
      <cdr:x>0.20312</cdr:x>
      <cdr:y>0.14667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85720" y="285776"/>
          <a:ext cx="1571636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7114E-DA7B-4EA0-955D-9A70F8B79AE1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99572-DFB0-4AEF-B8FB-340F062414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99572-DFB0-4AEF-B8FB-340F0624141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169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CAD36-C6A2-4B14-8494-71A6AD069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1" y="1357299"/>
            <a:ext cx="8191859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Камышевского сельского поселения Зимовниковского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2018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год и 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плановый период 2019-2020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Содержимое 6" descr="дизайн 3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35169" y="0"/>
            <a:ext cx="9179169" cy="6858000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571472" y="142852"/>
            <a:ext cx="8286808" cy="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noProof="0" dirty="0">
                <a:ln>
                  <a:noFill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Доля муниципальных программ в общем объеме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noProof="0" dirty="0">
                <a:ln>
                  <a:noFill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расходов, запланированных на реализацию муниципальных </a:t>
            </a:r>
            <a:br>
              <a:rPr kumimoji="0" lang="ru-RU" sz="2200" b="1" i="1" u="none" strike="noStrike" kern="1200" cap="none" spc="0" normalizeH="0" noProof="0" dirty="0">
                <a:ln>
                  <a:noFill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1" u="none" strike="noStrike" kern="1200" cap="none" spc="0" normalizeH="0" noProof="0" dirty="0">
                <a:ln>
                  <a:noFill/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программ Камышевского сельского поселения в 2018 году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15140" y="1357298"/>
            <a:ext cx="2214578" cy="29289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Развитие муниципальной службы и информационное общество 70,0 </a:t>
            </a:r>
            <a:r>
              <a:rPr lang="ru-RU" sz="1400" b="1" dirty="0">
                <a:solidFill>
                  <a:schemeClr val="bg1"/>
                </a:solidFill>
              </a:rPr>
              <a:t>т.р.(0,7%)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14876" y="4000504"/>
            <a:ext cx="2000264" cy="26432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Развитие физической культуры и спорта </a:t>
            </a:r>
            <a:r>
              <a:rPr lang="ru-RU" sz="1400" dirty="0">
                <a:solidFill>
                  <a:schemeClr val="bg1"/>
                </a:solidFill>
              </a:rPr>
              <a:t>30,0  т.р</a:t>
            </a:r>
            <a:r>
              <a:rPr lang="ru-RU" sz="1500" b="1" dirty="0">
                <a:solidFill>
                  <a:schemeClr val="bg1"/>
                </a:solidFill>
              </a:rPr>
              <a:t>. (0,3%)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714876" y="1357298"/>
            <a:ext cx="2000264" cy="26432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Развитие культуры </a:t>
            </a:r>
            <a:r>
              <a:rPr lang="ru-RU" sz="1400" dirty="0" smtClean="0">
                <a:solidFill>
                  <a:schemeClr val="bg1"/>
                </a:solidFill>
              </a:rPr>
              <a:t>3597,1 </a:t>
            </a:r>
            <a:r>
              <a:rPr lang="ru-RU" sz="1400" b="1" dirty="0">
                <a:solidFill>
                  <a:schemeClr val="bg1"/>
                </a:solidFill>
              </a:rPr>
              <a:t>т.р. (</a:t>
            </a:r>
            <a:r>
              <a:rPr lang="ru-RU" sz="1400" b="1" dirty="0" smtClean="0">
                <a:solidFill>
                  <a:schemeClr val="bg1"/>
                </a:solidFill>
              </a:rPr>
              <a:t>37,5%)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643174" y="3143248"/>
            <a:ext cx="2071702" cy="14287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Профилактика экстремизма и терроризма в Камышевском сельском поселении  5,0</a:t>
            </a:r>
            <a:r>
              <a:rPr lang="ru-RU" sz="1300" b="1" dirty="0">
                <a:solidFill>
                  <a:schemeClr val="bg1"/>
                </a:solidFill>
              </a:rPr>
              <a:t> т.р. (0,05%)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643174" y="1428736"/>
            <a:ext cx="2071702" cy="17145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Обеспечение качественными жилищно-коммунальными услугами населения Камышевского сельского поселения  </a:t>
            </a:r>
            <a:r>
              <a:rPr lang="ru-RU" sz="1400" dirty="0" smtClean="0">
                <a:solidFill>
                  <a:schemeClr val="bg1"/>
                </a:solidFill>
              </a:rPr>
              <a:t>368,7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т.р. (</a:t>
            </a:r>
            <a:r>
              <a:rPr lang="ru-RU" sz="1400" b="1" dirty="0" smtClean="0">
                <a:solidFill>
                  <a:schemeClr val="bg1"/>
                </a:solidFill>
              </a:rPr>
              <a:t>3,8%)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14282" y="4429132"/>
            <a:ext cx="2428892" cy="221457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Охрана окружающей среды и рациональное природопользование 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70,0</a:t>
            </a:r>
            <a:r>
              <a:rPr lang="ru-RU" sz="1400" b="1" dirty="0">
                <a:solidFill>
                  <a:schemeClr val="bg1"/>
                </a:solidFill>
              </a:rPr>
              <a:t> т.р. (0,7%)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643174" y="4572008"/>
            <a:ext cx="2071702" cy="20717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Защита населения и территории от чрезвычайных ситуаций, обеспечение пожарной безопасности и безопасности людей на водных объектах 10,0</a:t>
            </a:r>
            <a:r>
              <a:rPr lang="ru-RU" sz="1300" b="1" dirty="0">
                <a:solidFill>
                  <a:schemeClr val="bg1"/>
                </a:solidFill>
              </a:rPr>
              <a:t> т.р. (0,1%)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715140" y="4286256"/>
            <a:ext cx="2286016" cy="23574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Энергосбережение Камышевского сельского поселения 145,0</a:t>
            </a:r>
            <a:r>
              <a:rPr lang="ru-RU" sz="1300" b="1" dirty="0">
                <a:solidFill>
                  <a:schemeClr val="bg1"/>
                </a:solidFill>
              </a:rPr>
              <a:t> т.р.(1,5%)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14282" y="1428736"/>
            <a:ext cx="2428892" cy="30003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Управление муниципальными финансами и создание условий для эффективного управления муниципальными финансами</a:t>
            </a:r>
            <a:endParaRPr lang="ru-RU" sz="1300" dirty="0">
              <a:solidFill>
                <a:schemeClr val="bg1"/>
              </a:solidFill>
            </a:endParaRPr>
          </a:p>
          <a:p>
            <a:pPr algn="ctr"/>
            <a:r>
              <a:rPr lang="ru-RU" sz="1300" b="1" dirty="0">
                <a:solidFill>
                  <a:schemeClr val="bg1"/>
                </a:solidFill>
              </a:rPr>
              <a:t>4876,6 т.р. (51,3 %)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дизайн 3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35169" y="0"/>
            <a:ext cx="9179169" cy="6858000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Candara" pitchFamily="34" charset="0"/>
              </a:rPr>
              <a:t>Расходы проекта бюджета Камышевского сельского </a:t>
            </a:r>
            <a:br>
              <a:rPr lang="ru-RU" sz="2400" b="1" i="1" dirty="0">
                <a:solidFill>
                  <a:srgbClr val="FF0000"/>
                </a:solidFill>
                <a:latin typeface="Candara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Candara" pitchFamily="34" charset="0"/>
              </a:rPr>
              <a:t>поселения Зимовниковского района, </a:t>
            </a:r>
            <a:br>
              <a:rPr lang="ru-RU" sz="2400" b="1" i="1" dirty="0">
                <a:solidFill>
                  <a:srgbClr val="FF0000"/>
                </a:solidFill>
                <a:latin typeface="Candara" pitchFamily="34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Candara" pitchFamily="34" charset="0"/>
              </a:rPr>
              <a:t>формируемые в рамках муниципальных программ Камышевского сельского поселения, и непрограммные расходы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512305">
            <a:off x="2198471" y="1995562"/>
            <a:ext cx="2000264" cy="1857388"/>
          </a:xfrm>
          <a:prstGeom prst="ellipse">
            <a:avLst/>
          </a:prstGeom>
          <a:solidFill>
            <a:srgbClr val="C3A523"/>
          </a:solidFill>
          <a:ln w="34925">
            <a:solidFill>
              <a:srgbClr val="FFFFFF"/>
            </a:solidFill>
          </a:ln>
          <a:effectLst>
            <a:outerShdw blurRad="558800" dir="6780000" sx="93000" sy="93000" algn="ctr">
              <a:srgbClr val="000000"/>
            </a:outerShdw>
          </a:effectLst>
          <a:scene3d>
            <a:camera prst="perspectiveFront" fov="3600000">
              <a:rot lat="19949703" lon="19033764" rev="2824715"/>
            </a:camera>
            <a:lightRig rig="threePt" dir="t">
              <a:rot lat="0" lon="0" rev="0"/>
            </a:lightRig>
          </a:scene3d>
          <a:sp3d extrusionH="38100" contourW="12700" prstMaterial="powder">
            <a:bevelT w="285750" h="50800" prst="artDeco"/>
            <a:bevelB prst="relaxedInset"/>
            <a:extrusionClr>
              <a:srgbClr val="CC9B00"/>
            </a:extrusionClr>
            <a:contourClr>
              <a:srgbClr val="A27B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9594,0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тыс.руб.</a:t>
            </a:r>
          </a:p>
        </p:txBody>
      </p:sp>
      <p:sp>
        <p:nvSpPr>
          <p:cNvPr id="14" name="Овал 13"/>
          <p:cNvSpPr/>
          <p:nvPr/>
        </p:nvSpPr>
        <p:spPr>
          <a:xfrm rot="512305">
            <a:off x="4341610" y="1995563"/>
            <a:ext cx="2000264" cy="1857388"/>
          </a:xfrm>
          <a:prstGeom prst="ellipse">
            <a:avLst/>
          </a:prstGeom>
          <a:solidFill>
            <a:srgbClr val="C3A523"/>
          </a:solidFill>
          <a:ln w="34925">
            <a:solidFill>
              <a:srgbClr val="FFFFFF"/>
            </a:solidFill>
          </a:ln>
          <a:effectLst>
            <a:outerShdw blurRad="558800" dir="6780000" sx="93000" sy="93000" algn="ctr">
              <a:srgbClr val="000000"/>
            </a:outerShdw>
          </a:effectLst>
          <a:scene3d>
            <a:camera prst="perspectiveFront" fov="3600000">
              <a:rot lat="19949703" lon="19033764" rev="2824715"/>
            </a:camera>
            <a:lightRig rig="threePt" dir="t">
              <a:rot lat="0" lon="0" rev="0"/>
            </a:lightRig>
          </a:scene3d>
          <a:sp3d extrusionH="38100" contourW="12700" prstMaterial="powder">
            <a:bevelT w="285750" h="50800" prst="artDeco"/>
            <a:bevelB prst="relaxedInset"/>
            <a:extrusionClr>
              <a:srgbClr val="CC9B00"/>
            </a:extrusionClr>
            <a:contourClr>
              <a:srgbClr val="A27B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9819,8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тыс.руб.</a:t>
            </a:r>
          </a:p>
        </p:txBody>
      </p:sp>
      <p:sp>
        <p:nvSpPr>
          <p:cNvPr id="15" name="Овал 14"/>
          <p:cNvSpPr/>
          <p:nvPr/>
        </p:nvSpPr>
        <p:spPr>
          <a:xfrm rot="512305">
            <a:off x="6627628" y="2067000"/>
            <a:ext cx="2000264" cy="1857388"/>
          </a:xfrm>
          <a:prstGeom prst="ellipse">
            <a:avLst/>
          </a:prstGeom>
          <a:solidFill>
            <a:srgbClr val="C3A523"/>
          </a:solidFill>
          <a:ln w="34925">
            <a:solidFill>
              <a:srgbClr val="FFFFFF"/>
            </a:solidFill>
          </a:ln>
          <a:effectLst>
            <a:outerShdw blurRad="558800" dir="6780000" sx="93000" sy="93000" algn="ctr">
              <a:srgbClr val="000000"/>
            </a:outerShdw>
          </a:effectLst>
          <a:scene3d>
            <a:camera prst="perspectiveFront" fov="3600000">
              <a:rot lat="19949703" lon="19033764" rev="2824715"/>
            </a:camera>
            <a:lightRig rig="threePt" dir="t">
              <a:rot lat="0" lon="0" rev="0"/>
            </a:lightRig>
          </a:scene3d>
          <a:sp3d extrusionH="38100" contourW="12700" prstMaterial="powder">
            <a:bevelT w="285750" h="50800" prst="artDeco"/>
            <a:bevelB prst="relaxedInset"/>
            <a:extrusionClr>
              <a:srgbClr val="CC9B00"/>
            </a:extrusionClr>
            <a:contourClr>
              <a:srgbClr val="A27B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10184,8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тыс.руб.</a:t>
            </a:r>
          </a:p>
        </p:txBody>
      </p:sp>
      <p:sp>
        <p:nvSpPr>
          <p:cNvPr id="18" name="Овал 17"/>
          <p:cNvSpPr/>
          <p:nvPr/>
        </p:nvSpPr>
        <p:spPr>
          <a:xfrm rot="512305">
            <a:off x="3147061" y="3182493"/>
            <a:ext cx="1575417" cy="1131388"/>
          </a:xfrm>
          <a:prstGeom prst="ellipse">
            <a:avLst/>
          </a:prstGeom>
          <a:solidFill>
            <a:schemeClr val="accent1"/>
          </a:solidFill>
          <a:ln w="34925">
            <a:solidFill>
              <a:srgbClr val="FFFFFF"/>
            </a:solidFill>
          </a:ln>
          <a:effectLst>
            <a:outerShdw blurRad="558800" dir="6780000" sx="93000" sy="93000" algn="ctr">
              <a:srgbClr val="000000"/>
            </a:outerShdw>
          </a:effectLst>
          <a:scene3d>
            <a:camera prst="perspectiveFront" fov="3600000">
              <a:rot lat="19949703" lon="19033764" rev="2824715"/>
            </a:camera>
            <a:lightRig rig="threePt" dir="t">
              <a:rot lat="0" lon="0" rev="0"/>
            </a:lightRig>
          </a:scene3d>
          <a:sp3d extrusionH="38100" contourW="12700" prstMaterial="powder">
            <a:bevelT w="285750" h="50800" prst="artDeco"/>
            <a:bevelB prst="relaxedInset"/>
            <a:extrusionClr>
              <a:schemeClr val="bg1">
                <a:lumMod val="50000"/>
              </a:schemeClr>
            </a:extrusionClr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421,6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тыс.руб.</a:t>
            </a:r>
          </a:p>
        </p:txBody>
      </p:sp>
      <p:sp>
        <p:nvSpPr>
          <p:cNvPr id="19" name="Овал 18"/>
          <p:cNvSpPr/>
          <p:nvPr/>
        </p:nvSpPr>
        <p:spPr>
          <a:xfrm rot="512305">
            <a:off x="5361249" y="3116300"/>
            <a:ext cx="1646062" cy="1131388"/>
          </a:xfrm>
          <a:prstGeom prst="ellipse">
            <a:avLst/>
          </a:prstGeom>
          <a:solidFill>
            <a:schemeClr val="accent1"/>
          </a:solidFill>
          <a:ln w="34925">
            <a:solidFill>
              <a:srgbClr val="FFFFFF"/>
            </a:solidFill>
          </a:ln>
          <a:effectLst>
            <a:outerShdw blurRad="558800" dir="6780000" sx="93000" sy="93000" algn="ctr">
              <a:srgbClr val="000000"/>
            </a:outerShdw>
          </a:effectLst>
          <a:scene3d>
            <a:camera prst="perspectiveFront" fov="3600000">
              <a:rot lat="19949703" lon="19033764" rev="2824715"/>
            </a:camera>
            <a:lightRig rig="threePt" dir="t">
              <a:rot lat="0" lon="0" rev="0"/>
            </a:lightRig>
          </a:scene3d>
          <a:sp3d extrusionH="38100" contourW="12700" prstMaterial="powder">
            <a:bevelT w="285750" h="50800" prst="artDeco"/>
            <a:bevelB prst="relaxedInset"/>
            <a:extrusionClr>
              <a:schemeClr val="bg1">
                <a:lumMod val="50000"/>
              </a:schemeClr>
            </a:extrusionClr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423,7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тыс.руб.</a:t>
            </a:r>
          </a:p>
        </p:txBody>
      </p:sp>
      <p:sp>
        <p:nvSpPr>
          <p:cNvPr id="20" name="Овал 19"/>
          <p:cNvSpPr/>
          <p:nvPr/>
        </p:nvSpPr>
        <p:spPr>
          <a:xfrm rot="512305">
            <a:off x="7577780" y="3172004"/>
            <a:ext cx="1575397" cy="1131388"/>
          </a:xfrm>
          <a:prstGeom prst="ellipse">
            <a:avLst/>
          </a:prstGeom>
          <a:solidFill>
            <a:schemeClr val="accent1"/>
          </a:solidFill>
          <a:ln w="34925">
            <a:solidFill>
              <a:srgbClr val="FFFFFF"/>
            </a:solidFill>
          </a:ln>
          <a:effectLst>
            <a:outerShdw blurRad="558800" dir="6780000" sx="93000" sy="93000" algn="ctr">
              <a:srgbClr val="000000"/>
            </a:outerShdw>
          </a:effectLst>
          <a:scene3d>
            <a:camera prst="perspectiveFront" fov="3600000">
              <a:rot lat="19949703" lon="19033764" rev="2824715"/>
            </a:camera>
            <a:lightRig rig="threePt" dir="t">
              <a:rot lat="0" lon="0" rev="0"/>
            </a:lightRig>
          </a:scene3d>
          <a:sp3d extrusionH="38100" contourW="12700" prstMaterial="powder">
            <a:bevelT w="285750" h="50800" prst="artDeco"/>
            <a:bevelB prst="relaxedInset"/>
            <a:extrusionClr>
              <a:schemeClr val="bg1">
                <a:lumMod val="50000"/>
              </a:schemeClr>
            </a:extrusionClr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430,6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тыс.руб.</a:t>
            </a:r>
          </a:p>
        </p:txBody>
      </p:sp>
      <p:sp>
        <p:nvSpPr>
          <p:cNvPr id="21" name="Овал 20"/>
          <p:cNvSpPr/>
          <p:nvPr/>
        </p:nvSpPr>
        <p:spPr>
          <a:xfrm>
            <a:off x="1571604" y="4857760"/>
            <a:ext cx="571504" cy="500066"/>
          </a:xfrm>
          <a:prstGeom prst="ellipse">
            <a:avLst/>
          </a:prstGeom>
          <a:solidFill>
            <a:srgbClr val="C3A52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571604" y="5715016"/>
            <a:ext cx="571504" cy="500066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285984" y="4857760"/>
            <a:ext cx="6858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- расходы бюджета Камышевского сельского поселения Зимовниковского района, формируемые в рамках муниципальных программ Камышевского сельского поселения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5984" y="5786454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- непрограммные расходы бюджета Камышевского сельского поселения Зимовниковского района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28860" y="1500174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год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57752" y="1571612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72330" y="1643050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год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дизайн 3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35169" y="0"/>
            <a:ext cx="9179169" cy="6858000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400" i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5" name="Picture 4" descr="C:\Users\user\Desktop\фото\imageGOW6QHD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9" y="1249680"/>
            <a:ext cx="3830432" cy="4771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Прямоугольник 29"/>
          <p:cNvSpPr/>
          <p:nvPr/>
        </p:nvSpPr>
        <p:spPr>
          <a:xfrm>
            <a:off x="428597" y="428604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endPos="0" dir="5400000" sy="-90000" algn="bl" rotWithShape="0"/>
                </a:effectLst>
              </a:rPr>
              <a:t>РАЗДЕЛ «НАЦИОНАЛЬНАЯ ЭКОНОМИКА»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493074C-1AD3-4DCC-AAD8-A350F189C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1196752"/>
            <a:ext cx="3816424" cy="40147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9E2D5AF-2DE2-4A03-8572-D683C5149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7" y="4293096"/>
            <a:ext cx="3600400" cy="18900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100010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dirty="0"/>
              <a:t>Раздел «Жилищно-коммунальное хозяйство»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775"/>
            <a:ext cx="7164388" cy="5229225"/>
          </a:xfrm>
        </p:spPr>
        <p:txBody>
          <a:bodyPr/>
          <a:lstStyle/>
          <a:p>
            <a:pPr eaLnBrk="1" hangingPunct="1">
              <a:defRPr/>
            </a:pPr>
            <a:endParaRPr lang="ru-RU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200" dirty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dirty="0"/>
          </a:p>
          <a:p>
            <a:pPr eaLnBrk="1" hangingPunct="1">
              <a:defRPr/>
            </a:pPr>
            <a:endParaRPr lang="ru-RU" sz="1600" dirty="0"/>
          </a:p>
        </p:txBody>
      </p:sp>
      <p:pic>
        <p:nvPicPr>
          <p:cNvPr id="9" name="Содержимое 8" descr="дет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8358246" cy="4927436"/>
          </a:xfrm>
          <a:prstGeom prst="rect">
            <a:avLst/>
          </a:prstGeom>
        </p:spPr>
      </p:pic>
      <p:pic>
        <p:nvPicPr>
          <p:cNvPr id="10" name="Рисунок 9" descr="34532520_orig.jpeg"/>
          <p:cNvPicPr>
            <a:picLocks noChangeAspect="1"/>
          </p:cNvPicPr>
          <p:nvPr/>
        </p:nvPicPr>
        <p:blipFill>
          <a:blip r:embed="rId3"/>
          <a:srcRect l="17187" t="7706"/>
          <a:stretch>
            <a:fillRect/>
          </a:stretch>
        </p:blipFill>
        <p:spPr>
          <a:xfrm>
            <a:off x="285720" y="3929066"/>
            <a:ext cx="4857784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Овал 10"/>
          <p:cNvSpPr/>
          <p:nvPr/>
        </p:nvSpPr>
        <p:spPr>
          <a:xfrm>
            <a:off x="5715008" y="1785926"/>
            <a:ext cx="2286016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2020 год</a:t>
            </a:r>
          </a:p>
          <a:p>
            <a:pPr algn="ctr"/>
            <a:r>
              <a:rPr lang="ru-RU" dirty="0" smtClean="0"/>
              <a:t>644,2</a:t>
            </a:r>
          </a:p>
          <a:p>
            <a:pPr algn="ctr"/>
            <a:r>
              <a:rPr lang="ru-RU" dirty="0" smtClean="0"/>
              <a:t>тыс.руб</a:t>
            </a:r>
            <a:r>
              <a:rPr lang="ru-RU" dirty="0"/>
              <a:t>.</a:t>
            </a:r>
          </a:p>
        </p:txBody>
      </p:sp>
      <p:pic>
        <p:nvPicPr>
          <p:cNvPr id="12" name="Рисунок 11" descr="34532520_orig.jpeg"/>
          <p:cNvPicPr>
            <a:picLocks noChangeAspect="1"/>
          </p:cNvPicPr>
          <p:nvPr/>
        </p:nvPicPr>
        <p:blipFill>
          <a:blip r:embed="rId3"/>
          <a:srcRect l="17187" t="7706"/>
          <a:stretch>
            <a:fillRect/>
          </a:stretch>
        </p:blipFill>
        <p:spPr>
          <a:xfrm>
            <a:off x="285720" y="3643290"/>
            <a:ext cx="4857784" cy="26432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Овал 13"/>
          <p:cNvSpPr/>
          <p:nvPr/>
        </p:nvSpPr>
        <p:spPr>
          <a:xfrm>
            <a:off x="4143372" y="928670"/>
            <a:ext cx="228601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2019 год</a:t>
            </a:r>
          </a:p>
          <a:p>
            <a:pPr algn="ctr"/>
            <a:r>
              <a:rPr lang="ru-RU" dirty="0" smtClean="0"/>
              <a:t>607,1 </a:t>
            </a:r>
            <a:endParaRPr lang="ru-RU" dirty="0"/>
          </a:p>
          <a:p>
            <a:pPr algn="ctr"/>
            <a:r>
              <a:rPr lang="ru-RU" dirty="0"/>
              <a:t>тыс.руб.</a:t>
            </a:r>
          </a:p>
        </p:txBody>
      </p:sp>
      <p:sp>
        <p:nvSpPr>
          <p:cNvPr id="15" name="Овал 14"/>
          <p:cNvSpPr/>
          <p:nvPr/>
        </p:nvSpPr>
        <p:spPr>
          <a:xfrm>
            <a:off x="1785918" y="1285860"/>
            <a:ext cx="221457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2018 год</a:t>
            </a:r>
          </a:p>
          <a:p>
            <a:pPr algn="ctr"/>
            <a:r>
              <a:rPr lang="ru-RU" dirty="0" smtClean="0"/>
              <a:t>583,7тыс.руб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med">
    <p:cover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5576" y="356336"/>
            <a:ext cx="8706227" cy="71521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400" b="1" i="1" dirty="0"/>
              <a:t>МУНИЦИПАЛЬНЫЕ ПРОГРАММЫ СОЦИАЛЬНОЙ НАПРАВЛЕННОСТИ В ПРОЕКТЕ  БЮДЖЕТА КАМЫШЕВСКОГО СЕЛЬСКОГО ПОСЕЛЕНИЯ ЗИМОВНИКОВСКОГО РАЙОНА </a:t>
            </a:r>
          </a:p>
        </p:txBody>
      </p:sp>
      <p:graphicFrame>
        <p:nvGraphicFramePr>
          <p:cNvPr id="223430" name="Group 198"/>
          <p:cNvGraphicFramePr>
            <a:graphicFrameLocks noGrp="1"/>
          </p:cNvGraphicFramePr>
          <p:nvPr>
            <p:ph sz="quarter" idx="4294967295"/>
          </p:nvPr>
        </p:nvGraphicFramePr>
        <p:xfrm>
          <a:off x="4929190" y="1357298"/>
          <a:ext cx="3500462" cy="4792795"/>
        </p:xfrm>
        <a:graphic>
          <a:graphicData uri="http://schemas.openxmlformats.org/drawingml/2006/table">
            <a:tbl>
              <a:tblPr/>
              <a:tblGrid>
                <a:gridCol w="9116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43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72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61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2019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2020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7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Культура и кинематография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Раздел 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3597,1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тыс.руб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3789,7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4102,8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8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МУК СДК «Камышевский»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3597,1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3789,7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4102,8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57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Физическая культура и спорт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Раздел 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30,0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30,0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30,0 тыс.руб.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Содержимое 8" descr="image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357158" y="1142984"/>
            <a:ext cx="4286250" cy="2786062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getImage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143380"/>
            <a:ext cx="4143404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ser\Desktop\фото\imageQGMIPD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95714"/>
            <a:ext cx="8429684" cy="2633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agePP9M1FX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0"/>
            <a:ext cx="4857752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ageLNLJ5VX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0"/>
            <a:ext cx="4262014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дизайн 3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35169" y="0"/>
            <a:ext cx="917916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prstGeom prst="flowChartPunchedTape">
            <a:avLst/>
          </a:prstGeom>
          <a:solidFill>
            <a:srgbClr val="EEF797">
              <a:alpha val="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 формирования проекта бюджета Камышевского сельского поселения Зимовниковского  района  на 2018 год и на плановый период 2019 и 2020 годов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357290" y="1285860"/>
            <a:ext cx="285752" cy="428628"/>
          </a:xfrm>
          <a:prstGeom prst="downArrow">
            <a:avLst/>
          </a:prstGeom>
          <a:solidFill>
            <a:srgbClr val="EEF797">
              <a:alpha val="6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357554" y="1285860"/>
            <a:ext cx="285752" cy="2214578"/>
          </a:xfrm>
          <a:prstGeom prst="downArrow">
            <a:avLst/>
          </a:prstGeom>
          <a:solidFill>
            <a:srgbClr val="EEF797">
              <a:alpha val="6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572132" y="1214422"/>
            <a:ext cx="285752" cy="428628"/>
          </a:xfrm>
          <a:prstGeom prst="downArrow">
            <a:avLst/>
          </a:prstGeom>
          <a:solidFill>
            <a:srgbClr val="EEF797">
              <a:alpha val="6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572396" y="1214422"/>
            <a:ext cx="357190" cy="2286016"/>
          </a:xfrm>
          <a:prstGeom prst="downArrow">
            <a:avLst/>
          </a:prstGeom>
          <a:solidFill>
            <a:srgbClr val="EEF797">
              <a:alpha val="6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0" y="1785926"/>
            <a:ext cx="3214678" cy="2286016"/>
          </a:xfrm>
          <a:prstGeom prst="ellipse">
            <a:avLst/>
          </a:prstGeom>
          <a:solidFill>
            <a:srgbClr val="DF494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 социально-экономического развития Камышевского сельского поселения на 2018 -2020 год (Распоряжение Администрации Зимовниковского района от  28.09.2017 № 50)</a:t>
            </a:r>
          </a:p>
        </p:txBody>
      </p:sp>
      <p:sp>
        <p:nvSpPr>
          <p:cNvPr id="17" name="Овал 16"/>
          <p:cNvSpPr/>
          <p:nvPr/>
        </p:nvSpPr>
        <p:spPr>
          <a:xfrm>
            <a:off x="6000760" y="4000504"/>
            <a:ext cx="3143240" cy="2214578"/>
          </a:xfrm>
          <a:prstGeom prst="ellipse">
            <a:avLst/>
          </a:prstGeom>
          <a:solidFill>
            <a:srgbClr val="F2B41A"/>
          </a:solidFill>
          <a:ln>
            <a:solidFill>
              <a:srgbClr val="FFD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Областного закона  «Об областном бюджете на 2018 год и на плановый период 2019 и 2020 годов»</a:t>
            </a:r>
          </a:p>
        </p:txBody>
      </p:sp>
      <p:sp>
        <p:nvSpPr>
          <p:cNvPr id="18" name="Овал 17"/>
          <p:cNvSpPr/>
          <p:nvPr/>
        </p:nvSpPr>
        <p:spPr>
          <a:xfrm>
            <a:off x="1857356" y="3786190"/>
            <a:ext cx="3500462" cy="2500330"/>
          </a:xfrm>
          <a:prstGeom prst="ellipse">
            <a:avLst/>
          </a:prstGeom>
          <a:solidFill>
            <a:srgbClr val="76FA7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бюджетной и налоговой политики Камышевского сельского поселения на 2018-2020 годы (Постановление Администрации Камышевского сельского поселения от 10.11.2017№ 92)</a:t>
            </a:r>
          </a:p>
        </p:txBody>
      </p:sp>
      <p:sp>
        <p:nvSpPr>
          <p:cNvPr id="19" name="Овал 18"/>
          <p:cNvSpPr/>
          <p:nvPr/>
        </p:nvSpPr>
        <p:spPr>
          <a:xfrm>
            <a:off x="4143372" y="1785926"/>
            <a:ext cx="3214710" cy="2286016"/>
          </a:xfrm>
          <a:prstGeom prst="ellipse">
            <a:avLst/>
          </a:prstGeom>
          <a:solidFill>
            <a:srgbClr val="69D8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программы Камышевского сельского поселения (проекты изменений в них)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дизайн 3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35169" y="0"/>
            <a:ext cx="917916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50019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8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8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8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8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8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8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8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8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28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r>
              <a:rPr lang="ru-RU" sz="2800" b="1" i="1" dirty="0"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Проект бюджета Камышевского сельского поселения Зимовниковского района на 2018 год и плановый период 2019 и 2020 годов содержит приоритетные пути реализации бюджетной политики </a:t>
            </a:r>
          </a:p>
        </p:txBody>
      </p:sp>
      <p:pic>
        <p:nvPicPr>
          <p:cNvPr id="8" name="Рисунок 7" descr="dcd46356fd83aec63da4ae95129bf7d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785926"/>
            <a:ext cx="2002787" cy="1020224"/>
          </a:xfrm>
          <a:prstGeom prst="rect">
            <a:avLst/>
          </a:prstGeom>
        </p:spPr>
      </p:pic>
      <p:pic>
        <p:nvPicPr>
          <p:cNvPr id="9" name="Рисунок 8" descr="94559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2571744"/>
            <a:ext cx="2143140" cy="1604917"/>
          </a:xfrm>
          <a:prstGeom prst="rect">
            <a:avLst/>
          </a:prstGeom>
        </p:spPr>
      </p:pic>
      <p:pic>
        <p:nvPicPr>
          <p:cNvPr id="10" name="Рисунок 9" descr="ча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3857628"/>
            <a:ext cx="2000264" cy="1469583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1071538" y="1928802"/>
            <a:ext cx="5072098" cy="92869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i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Повышение бюджетной обеспеченности , мобилизация дополнительных доходов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1071538" y="3857628"/>
            <a:ext cx="5286412" cy="1500198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Своевременное исполнение расходных обязательств, недопущение просроченной кредиторской задолженности </a:t>
            </a:r>
          </a:p>
        </p:txBody>
      </p:sp>
      <p:sp>
        <p:nvSpPr>
          <p:cNvPr id="15" name="Стрелка влево 14"/>
          <p:cNvSpPr/>
          <p:nvPr/>
        </p:nvSpPr>
        <p:spPr>
          <a:xfrm>
            <a:off x="3714744" y="2643182"/>
            <a:ext cx="4857784" cy="1428760"/>
          </a:xfrm>
          <a:prstGeom prst="leftArrow">
            <a:avLst/>
          </a:prstGeom>
          <a:solidFill>
            <a:srgbClr val="D9292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Обеспечение сбалансированности</a:t>
            </a:r>
          </a:p>
        </p:txBody>
      </p:sp>
      <p:sp>
        <p:nvSpPr>
          <p:cNvPr id="16" name="Стрелка влево 15"/>
          <p:cNvSpPr/>
          <p:nvPr/>
        </p:nvSpPr>
        <p:spPr>
          <a:xfrm>
            <a:off x="3286116" y="5214950"/>
            <a:ext cx="5357850" cy="1643050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Повышение качества управления муниципальными финансами и эффективности бюджетных расходов</a:t>
            </a:r>
          </a:p>
        </p:txBody>
      </p:sp>
      <p:pic>
        <p:nvPicPr>
          <p:cNvPr id="17" name="Рисунок 16" descr="монет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6" y="5214927"/>
            <a:ext cx="2083937" cy="16430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дизайн 3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35169" y="0"/>
            <a:ext cx="917916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072494" cy="135729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характеристики проекта бюджета Камышевского сельского поселения Зимовниковского района на 2018-2020 годы                                                                                     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тыс.рублей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428736"/>
          <a:ext cx="8715404" cy="5456948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743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17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931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43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43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81246">
                <a:tc>
                  <a:txBody>
                    <a:bodyPr/>
                    <a:lstStyle/>
                    <a:p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Первоначально</a:t>
                      </a:r>
                      <a:r>
                        <a:rPr lang="ru-RU" sz="1600" i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принятый бюджет на 2016 год от 29.12.2016 № 13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Плановые</a:t>
                      </a:r>
                      <a:r>
                        <a:rPr lang="ru-RU" sz="1600" i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бюджетные  назначения на 2018 год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Плановые</a:t>
                      </a:r>
                      <a:r>
                        <a:rPr lang="ru-RU" sz="1600" i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бюджетные  назначения на 2019 год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Плановые</a:t>
                      </a:r>
                      <a:r>
                        <a:rPr lang="ru-RU" sz="1600" i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бюджетные  назначения на 2020 год</a:t>
                      </a:r>
                      <a:endParaRPr lang="ru-RU" sz="16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53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ru-RU" sz="1600" i="1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1600" i="1" baseline="0" dirty="0">
                          <a:solidFill>
                            <a:schemeClr val="tx1"/>
                          </a:solidFill>
                        </a:rPr>
                        <a:t> Доходы, всего</a:t>
                      </a:r>
                      <a:endParaRPr lang="ru-RU" sz="1600" i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i="0" dirty="0"/>
                    </a:p>
                    <a:p>
                      <a:pPr algn="ctr"/>
                      <a:r>
                        <a:rPr lang="ru-RU" b="0" i="0" dirty="0"/>
                        <a:t>12231,4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i="0" dirty="0"/>
                    </a:p>
                    <a:p>
                      <a:pPr algn="ctr"/>
                      <a:r>
                        <a:rPr lang="ru-RU" b="0" i="0" dirty="0" smtClean="0"/>
                        <a:t>9594,0</a:t>
                      </a:r>
                      <a:endParaRPr lang="ru-RU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i="0" dirty="0"/>
                    </a:p>
                    <a:p>
                      <a:pPr algn="ctr"/>
                      <a:r>
                        <a:rPr lang="ru-RU" b="0" i="0" dirty="0" smtClean="0"/>
                        <a:t>9819,8</a:t>
                      </a:r>
                      <a:endParaRPr lang="ru-RU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i="0" dirty="0"/>
                    </a:p>
                    <a:p>
                      <a:pPr algn="ctr"/>
                      <a:r>
                        <a:rPr lang="ru-RU" b="0" i="0" dirty="0" smtClean="0"/>
                        <a:t>10184,8</a:t>
                      </a:r>
                      <a:endParaRPr lang="ru-RU" b="0" i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6695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solidFill>
                            <a:schemeClr val="tx1"/>
                          </a:solidFill>
                        </a:rPr>
                        <a:t>Налоговые</a:t>
                      </a:r>
                      <a:r>
                        <a:rPr lang="ru-RU" sz="1600" i="1" baseline="0" dirty="0">
                          <a:solidFill>
                            <a:schemeClr val="tx1"/>
                          </a:solidFill>
                        </a:rPr>
                        <a:t> и неналоговые доходы</a:t>
                      </a:r>
                      <a:endParaRPr lang="ru-RU" sz="16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i="0" dirty="0"/>
                    </a:p>
                    <a:p>
                      <a:pPr algn="ctr"/>
                      <a:r>
                        <a:rPr lang="ru-RU" b="0" i="0" dirty="0"/>
                        <a:t>12007,9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i="0" dirty="0"/>
                    </a:p>
                    <a:p>
                      <a:pPr algn="ctr"/>
                      <a:r>
                        <a:rPr lang="ru-RU" b="0" i="0" dirty="0"/>
                        <a:t>8276,7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i="0" dirty="0"/>
                    </a:p>
                    <a:p>
                      <a:pPr algn="ctr"/>
                      <a:r>
                        <a:rPr lang="ru-RU" b="0" i="0" dirty="0"/>
                        <a:t>8317,0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i="0" dirty="0"/>
                    </a:p>
                    <a:p>
                      <a:pPr algn="ctr"/>
                      <a:r>
                        <a:rPr lang="ru-RU" b="0" i="0" dirty="0"/>
                        <a:t>8377,0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14359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solidFill>
                            <a:schemeClr val="tx1"/>
                          </a:solidFill>
                        </a:rPr>
                        <a:t>Безвозмездные</a:t>
                      </a:r>
                      <a:r>
                        <a:rPr lang="ru-RU" sz="1600" i="1" baseline="0" dirty="0">
                          <a:solidFill>
                            <a:schemeClr val="tx1"/>
                          </a:solidFill>
                        </a:rPr>
                        <a:t> поступления из областного бюджета</a:t>
                      </a:r>
                      <a:endParaRPr lang="ru-RU" sz="16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i="0" dirty="0"/>
                    </a:p>
                    <a:p>
                      <a:pPr algn="ctr"/>
                      <a:r>
                        <a:rPr lang="ru-RU" b="0" i="0" dirty="0"/>
                        <a:t>223,5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i="0" dirty="0"/>
                    </a:p>
                    <a:p>
                      <a:pPr algn="ctr"/>
                      <a:r>
                        <a:rPr lang="ru-RU" b="0" i="0" dirty="0" smtClean="0"/>
                        <a:t>1317,3</a:t>
                      </a:r>
                      <a:endParaRPr lang="ru-RU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i="0" dirty="0"/>
                    </a:p>
                    <a:p>
                      <a:pPr algn="ctr"/>
                      <a:r>
                        <a:rPr lang="ru-RU" b="0" i="0" dirty="0" smtClean="0"/>
                        <a:t>1502,8</a:t>
                      </a:r>
                      <a:endParaRPr lang="ru-RU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0" i="0" dirty="0"/>
                    </a:p>
                    <a:p>
                      <a:pPr algn="ctr"/>
                      <a:r>
                        <a:rPr lang="ru-RU" b="0" i="0" dirty="0" smtClean="0"/>
                        <a:t>1807,8</a:t>
                      </a:r>
                      <a:endParaRPr lang="ru-RU" b="0" i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tx1"/>
                          </a:solidFill>
                        </a:rPr>
                        <a:t>II</a:t>
                      </a:r>
                      <a:r>
                        <a:rPr lang="ru-RU" sz="1600" i="1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1600" i="1" baseline="0" dirty="0">
                          <a:solidFill>
                            <a:schemeClr val="tx1"/>
                          </a:solidFill>
                        </a:rPr>
                        <a:t> Расходы, всего</a:t>
                      </a:r>
                      <a:endParaRPr lang="ru-RU" sz="16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/>
                        <a:t>12231,4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/>
                        <a:t>9594,0</a:t>
                      </a:r>
                      <a:endParaRPr lang="ru-RU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/>
                        <a:t>9819,8</a:t>
                      </a:r>
                      <a:endParaRPr lang="ru-RU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/>
                        <a:t>10184,8</a:t>
                      </a:r>
                      <a:endParaRPr lang="ru-RU" b="0" i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075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tx1"/>
                          </a:solidFill>
                        </a:rPr>
                        <a:t>III</a:t>
                      </a:r>
                      <a:r>
                        <a:rPr lang="ru-RU" sz="1600" i="1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ru-RU" sz="1600" i="1" baseline="0" dirty="0">
                          <a:solidFill>
                            <a:schemeClr val="tx1"/>
                          </a:solidFill>
                        </a:rPr>
                        <a:t> Дефицит,</a:t>
                      </a:r>
                    </a:p>
                    <a:p>
                      <a:pPr algn="ctr"/>
                      <a:r>
                        <a:rPr lang="ru-RU" sz="1600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i="1" baseline="0" dirty="0" err="1">
                          <a:solidFill>
                            <a:schemeClr val="tx1"/>
                          </a:solidFill>
                        </a:rPr>
                        <a:t>Профицит</a:t>
                      </a:r>
                      <a:endParaRPr lang="ru-RU" sz="16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дизайн 3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0" y="-500090"/>
            <a:ext cx="9179169" cy="6858000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401080" cy="158593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параметры проекта бюджета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Камышевского сельского поселения                                                                                             Зимовниковского района         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8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214414" y="1428736"/>
            <a:ext cx="1214446" cy="285752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2018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714612" y="1428736"/>
            <a:ext cx="1000132" cy="285752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2019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786578" y="1428736"/>
            <a:ext cx="928694" cy="357190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2019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429256" y="1428736"/>
            <a:ext cx="1143008" cy="357190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2018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214414" y="1714488"/>
            <a:ext cx="3571900" cy="357190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9594,0               9819,8          10184,8   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5429256" y="1714488"/>
            <a:ext cx="3429024" cy="428628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9594,0            9819,8           10184,8   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 rot="16200000">
            <a:off x="-1393073" y="3893347"/>
            <a:ext cx="4357718" cy="428628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Доходы  бюджета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 rot="16200000">
            <a:off x="2893207" y="3893347"/>
            <a:ext cx="4357718" cy="428628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Расходы  бюджета</a:t>
            </a: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1071538" y="2071678"/>
            <a:ext cx="3714776" cy="785818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Налог на доходы физических лиц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 585,2              604,5                 643,3</a:t>
            </a: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071538" y="2786058"/>
            <a:ext cx="3714776" cy="714380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Налоги на совокупный доход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     3538,6             3538,6             3538,6         </a:t>
            </a:r>
            <a:r>
              <a:rPr lang="ru-RU" sz="1600" dirty="0">
                <a:solidFill>
                  <a:schemeClr val="tx1"/>
                </a:solidFill>
              </a:rPr>
              <a:t>          </a:t>
            </a: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1071538" y="3500438"/>
            <a:ext cx="3714776" cy="642942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Налоги на имущество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     3694,3            3710,8           3737,3                           </a:t>
            </a: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1071538" y="4643446"/>
            <a:ext cx="3714776" cy="857256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Неналоговые доходы</a:t>
            </a:r>
          </a:p>
          <a:p>
            <a:r>
              <a:rPr lang="ru-RU" sz="1600" dirty="0">
                <a:solidFill>
                  <a:schemeClr val="bg1"/>
                </a:solidFill>
              </a:rPr>
              <a:t>    442,6               446,5              450,5</a:t>
            </a: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1071538" y="5429264"/>
            <a:ext cx="3714776" cy="857256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Безвозмездные поступления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    1317,3           1502,8               1807,8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5357818" y="2143116"/>
            <a:ext cx="3500462" cy="71438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Общегосударственные расходы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      5062,8           5070,5          5078,4</a:t>
            </a: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5357818" y="2786058"/>
            <a:ext cx="3500462" cy="71438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Национальная оборона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      189,5              191,6              198,5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5357818" y="3429000"/>
            <a:ext cx="3500462" cy="71438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Национальная экономика</a:t>
            </a:r>
          </a:p>
          <a:p>
            <a:r>
              <a:rPr lang="ru-RU" sz="1600" dirty="0">
                <a:solidFill>
                  <a:schemeClr val="bg1"/>
                </a:solidFill>
              </a:rPr>
              <a:t>       50,0                  50,0               50,0</a:t>
            </a:r>
          </a:p>
        </p:txBody>
      </p:sp>
      <p:sp>
        <p:nvSpPr>
          <p:cNvPr id="23" name="Горизонтальный свиток 22"/>
          <p:cNvSpPr/>
          <p:nvPr/>
        </p:nvSpPr>
        <p:spPr>
          <a:xfrm>
            <a:off x="5357818" y="3929066"/>
            <a:ext cx="3500462" cy="857256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Жилищно-коммунальное хозяйство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      </a:t>
            </a:r>
            <a:r>
              <a:rPr lang="ru-RU" sz="1600" dirty="0" smtClean="0">
                <a:solidFill>
                  <a:schemeClr val="bg1"/>
                </a:solidFill>
              </a:rPr>
              <a:t>583,7                 607,1            644,2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4" name="Горизонтальный свиток 23"/>
          <p:cNvSpPr/>
          <p:nvPr/>
        </p:nvSpPr>
        <p:spPr>
          <a:xfrm>
            <a:off x="5357818" y="4714884"/>
            <a:ext cx="3500462" cy="71438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Культура, кинематография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        </a:t>
            </a:r>
            <a:r>
              <a:rPr lang="ru-RU" sz="1600" dirty="0" smtClean="0">
                <a:solidFill>
                  <a:schemeClr val="bg1"/>
                </a:solidFill>
              </a:rPr>
              <a:t>3597,1            3789,7         4102,8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6" name="Горизонтальный свиток 25"/>
          <p:cNvSpPr/>
          <p:nvPr/>
        </p:nvSpPr>
        <p:spPr>
          <a:xfrm>
            <a:off x="5357818" y="5357826"/>
            <a:ext cx="3500462" cy="857256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Иные расходы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</a:rPr>
              <a:t>       110,9            110,9               110,9</a:t>
            </a:r>
          </a:p>
        </p:txBody>
      </p:sp>
      <p:sp>
        <p:nvSpPr>
          <p:cNvPr id="27" name="Горизонтальный свиток 26"/>
          <p:cNvSpPr/>
          <p:nvPr/>
        </p:nvSpPr>
        <p:spPr>
          <a:xfrm>
            <a:off x="3929058" y="1428736"/>
            <a:ext cx="1071570" cy="285752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28" name="Горизонтальный свиток 27"/>
          <p:cNvSpPr/>
          <p:nvPr/>
        </p:nvSpPr>
        <p:spPr>
          <a:xfrm flipH="1">
            <a:off x="7858148" y="1428736"/>
            <a:ext cx="1000132" cy="357190"/>
          </a:xfrm>
          <a:prstGeom prst="horizontalScroll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2020</a:t>
            </a:r>
          </a:p>
        </p:txBody>
      </p:sp>
      <p:sp>
        <p:nvSpPr>
          <p:cNvPr id="29" name="Горизонтальный свиток 28"/>
          <p:cNvSpPr/>
          <p:nvPr/>
        </p:nvSpPr>
        <p:spPr>
          <a:xfrm>
            <a:off x="1071538" y="4071942"/>
            <a:ext cx="3714776" cy="642942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Государственная пошлина</a:t>
            </a:r>
          </a:p>
          <a:p>
            <a:r>
              <a:rPr lang="ru-RU" sz="1600" dirty="0">
                <a:solidFill>
                  <a:schemeClr val="bg1"/>
                </a:solidFill>
              </a:rPr>
              <a:t>     16,0                    16,6              17,3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дизайн 3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35169" y="0"/>
            <a:ext cx="9179169" cy="6858000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42872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 ДОХОДОВ ПРОЕКТА </a:t>
            </a:r>
            <a:br>
              <a:rPr lang="ru-RU" sz="2800" b="1" i="1" dirty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БЮДЖЕТА КАМЫШЕВСКОГО СЕЛЬСКОГО ПОСЕЛЕНИЯ ЗИМОВНИКОВСКОГО  РАЙОНА</a:t>
            </a:r>
            <a:endParaRPr lang="ru-RU" sz="2800" i="1" dirty="0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000100" y="1643050"/>
          <a:ext cx="7929618" cy="488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дизайн 3.jpg"/>
          <p:cNvPicPr>
            <a:picLocks noChangeAspect="1"/>
          </p:cNvPicPr>
          <p:nvPr/>
        </p:nvPicPr>
        <p:blipFill>
          <a:blip r:embed="rId3" cstate="print">
            <a:lum bright="10000" contrast="-10000"/>
          </a:blip>
          <a:stretch>
            <a:fillRect/>
          </a:stretch>
        </p:blipFill>
        <p:spPr>
          <a:xfrm>
            <a:off x="-35169" y="0"/>
            <a:ext cx="9179169" cy="6858000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5001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Структура собственных доходов проекта бюджета Камышевского сельского поселения Зимовниковского района в 2018-2020 годах 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88714763"/>
              </p:ext>
            </p:extLst>
          </p:nvPr>
        </p:nvGraphicFramePr>
        <p:xfrm>
          <a:off x="571472" y="1714488"/>
          <a:ext cx="8143932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дизайн 3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-35169" y="0"/>
            <a:ext cx="9179169" cy="6858000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643050"/>
            <a:ext cx="8715436" cy="35719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sz="36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sz="36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sz="36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sz="36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sz="36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sz="36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sz="36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sz="36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sz="36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Безвозмездные поступления проекта бюджета Камышевского сельского поселения Зимовниковского района 2018-2020 годах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878" y="2143116"/>
          <a:ext cx="8215401" cy="432589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405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16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16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16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2962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</a:p>
                    <a:p>
                      <a:pPr algn="ctr"/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 </a:t>
                      </a:r>
                      <a:r>
                        <a:rPr lang="ru-RU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 </a:t>
                      </a:r>
                      <a:r>
                        <a:rPr lang="ru-RU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 </a:t>
                      </a:r>
                      <a:r>
                        <a:rPr lang="ru-RU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81167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/>
                        <a:t>Безвозмездные поступления ВСЕГО: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 smtClean="0"/>
                        <a:t>1317,3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 smtClean="0"/>
                        <a:t>1502,8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 smtClean="0"/>
                        <a:t>1807,8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8849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/>
                        <a:t>В</a:t>
                      </a:r>
                      <a:r>
                        <a:rPr lang="ru-RU" sz="1600" b="1" i="1" baseline="0" dirty="0"/>
                        <a:t> том числе:</a:t>
                      </a:r>
                      <a:endParaRPr lang="ru-RU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7984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/>
                        <a:t>Субвенции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 smtClean="0"/>
                        <a:t>189,7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 smtClean="0"/>
                        <a:t>191,8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 smtClean="0"/>
                        <a:t>198,7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5164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1" dirty="0"/>
                        <a:t>Иные 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 smtClean="0"/>
                        <a:t>1127,6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 smtClean="0"/>
                        <a:t>1311,0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  <a:p>
                      <a:pPr algn="ctr"/>
                      <a:r>
                        <a:rPr lang="ru-RU" sz="1800" dirty="0" smtClean="0"/>
                        <a:t>1609,1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6" descr="дизайн 3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0" y="0"/>
            <a:ext cx="9179169" cy="6858000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проекта бюджета 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Камышевского сельского поселения Зимовниковского района на 2018 год</a:t>
            </a:r>
            <a:endParaRPr lang="ru-RU" sz="2800" dirty="0">
              <a:solidFill>
                <a:schemeClr val="bg2">
                  <a:lumMod val="1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786050" y="2857496"/>
            <a:ext cx="3143272" cy="1928826"/>
          </a:xfrm>
          <a:prstGeom prst="ellipse">
            <a:avLst/>
          </a:prstGeom>
          <a:solidFill>
            <a:srgbClr val="83C937"/>
          </a:solidFill>
          <a:ln>
            <a:solidFill>
              <a:srgbClr val="047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9594,0 </a:t>
            </a:r>
            <a:r>
              <a:rPr lang="ru-RU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тыс.руб.</a:t>
            </a:r>
          </a:p>
        </p:txBody>
      </p:sp>
      <p:sp>
        <p:nvSpPr>
          <p:cNvPr id="15" name="Овал 14"/>
          <p:cNvSpPr/>
          <p:nvPr/>
        </p:nvSpPr>
        <p:spPr>
          <a:xfrm>
            <a:off x="6143636" y="2928934"/>
            <a:ext cx="2286016" cy="1357322"/>
          </a:xfrm>
          <a:prstGeom prst="ellipse">
            <a:avLst/>
          </a:prstGeom>
          <a:solidFill>
            <a:srgbClr val="92D050"/>
          </a:solidFill>
          <a:ln>
            <a:solidFill>
              <a:srgbClr val="047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Образование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20,0 т.р.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0,2 %</a:t>
            </a:r>
          </a:p>
        </p:txBody>
      </p:sp>
      <p:sp>
        <p:nvSpPr>
          <p:cNvPr id="16" name="Овал 15"/>
          <p:cNvSpPr/>
          <p:nvPr/>
        </p:nvSpPr>
        <p:spPr>
          <a:xfrm>
            <a:off x="5357818" y="1571612"/>
            <a:ext cx="2214578" cy="1357322"/>
          </a:xfrm>
          <a:prstGeom prst="ellipse">
            <a:avLst/>
          </a:prstGeom>
          <a:solidFill>
            <a:srgbClr val="92D050"/>
          </a:solidFill>
          <a:ln>
            <a:solidFill>
              <a:srgbClr val="047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Национальная экономика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50,0 т. р.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0,5%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00430" y="1500174"/>
            <a:ext cx="1857388" cy="1071570"/>
          </a:xfrm>
          <a:prstGeom prst="ellipse">
            <a:avLst/>
          </a:prstGeom>
          <a:solidFill>
            <a:srgbClr val="92D050"/>
          </a:solidFill>
          <a:ln>
            <a:solidFill>
              <a:srgbClr val="047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Национальная оборона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189,5 </a:t>
            </a:r>
            <a:r>
              <a:rPr lang="ru-RU" sz="1400" dirty="0">
                <a:solidFill>
                  <a:schemeClr val="bg1"/>
                </a:solidFill>
              </a:rPr>
              <a:t>т.р.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2,0 </a:t>
            </a:r>
            <a:r>
              <a:rPr lang="ru-RU" sz="1400" dirty="0">
                <a:solidFill>
                  <a:schemeClr val="bg1"/>
                </a:solidFill>
              </a:rPr>
              <a:t>%</a:t>
            </a:r>
          </a:p>
        </p:txBody>
      </p:sp>
      <p:sp>
        <p:nvSpPr>
          <p:cNvPr id="18" name="Овал 17"/>
          <p:cNvSpPr/>
          <p:nvPr/>
        </p:nvSpPr>
        <p:spPr>
          <a:xfrm>
            <a:off x="1142976" y="2000240"/>
            <a:ext cx="2357454" cy="1000132"/>
          </a:xfrm>
          <a:prstGeom prst="ellipse">
            <a:avLst/>
          </a:prstGeom>
          <a:solidFill>
            <a:srgbClr val="92D050"/>
          </a:solidFill>
          <a:ln>
            <a:solidFill>
              <a:srgbClr val="047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Общегосударственные вопросы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5062,8 т. р.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23,5%</a:t>
            </a:r>
          </a:p>
        </p:txBody>
      </p:sp>
      <p:sp>
        <p:nvSpPr>
          <p:cNvPr id="19" name="Овал 18"/>
          <p:cNvSpPr/>
          <p:nvPr/>
        </p:nvSpPr>
        <p:spPr>
          <a:xfrm>
            <a:off x="5572132" y="4429132"/>
            <a:ext cx="3357586" cy="1143008"/>
          </a:xfrm>
          <a:prstGeom prst="ellipse">
            <a:avLst/>
          </a:prstGeom>
          <a:solidFill>
            <a:srgbClr val="92D050"/>
          </a:solidFill>
          <a:ln>
            <a:solidFill>
              <a:srgbClr val="047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Культура, кинематография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3597,1 </a:t>
            </a:r>
            <a:r>
              <a:rPr lang="ru-RU" sz="1400" dirty="0">
                <a:solidFill>
                  <a:schemeClr val="bg1"/>
                </a:solidFill>
              </a:rPr>
              <a:t>т.р.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37,1 %</a:t>
            </a:r>
          </a:p>
        </p:txBody>
      </p:sp>
      <p:sp>
        <p:nvSpPr>
          <p:cNvPr id="20" name="Овал 19"/>
          <p:cNvSpPr/>
          <p:nvPr/>
        </p:nvSpPr>
        <p:spPr>
          <a:xfrm>
            <a:off x="1857356" y="5072074"/>
            <a:ext cx="2500330" cy="1214470"/>
          </a:xfrm>
          <a:prstGeom prst="ellipse">
            <a:avLst/>
          </a:prstGeom>
          <a:solidFill>
            <a:srgbClr val="92D050"/>
          </a:solidFill>
          <a:ln>
            <a:solidFill>
              <a:srgbClr val="047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Жилищно-коммунальное хозяйство</a:t>
            </a:r>
            <a:endParaRPr lang="ru-RU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583,7 </a:t>
            </a:r>
            <a:r>
              <a:rPr lang="ru-RU" sz="1400" dirty="0">
                <a:solidFill>
                  <a:schemeClr val="bg1"/>
                </a:solidFill>
              </a:rPr>
              <a:t>т. р.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6,1 </a:t>
            </a:r>
            <a:r>
              <a:rPr lang="ru-RU" sz="1400" dirty="0">
                <a:solidFill>
                  <a:schemeClr val="bg1"/>
                </a:solidFill>
              </a:rPr>
              <a:t>%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1" name="Овал 20"/>
          <p:cNvSpPr/>
          <p:nvPr/>
        </p:nvSpPr>
        <p:spPr>
          <a:xfrm>
            <a:off x="428596" y="3643314"/>
            <a:ext cx="2214578" cy="1357322"/>
          </a:xfrm>
          <a:prstGeom prst="ellipse">
            <a:avLst/>
          </a:prstGeom>
          <a:solidFill>
            <a:srgbClr val="92D050"/>
          </a:solidFill>
          <a:ln>
            <a:solidFill>
              <a:srgbClr val="047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Физическая культура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30,0 т.р.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0,3 %</a:t>
            </a:r>
          </a:p>
        </p:txBody>
      </p:sp>
      <p:cxnSp>
        <p:nvCxnSpPr>
          <p:cNvPr id="24" name="Прямая соединительная линия 23"/>
          <p:cNvCxnSpPr>
            <a:endCxn id="18" idx="5"/>
          </p:cNvCxnSpPr>
          <p:nvPr/>
        </p:nvCxnSpPr>
        <p:spPr>
          <a:xfrm rot="10800000">
            <a:off x="3155190" y="2853906"/>
            <a:ext cx="273803" cy="146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4214810" y="2714620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929322" y="371475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286380" y="2714620"/>
            <a:ext cx="357190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6200000" flipV="1">
            <a:off x="5643570" y="4357694"/>
            <a:ext cx="28575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20" idx="0"/>
          </p:cNvCxnSpPr>
          <p:nvPr/>
        </p:nvCxnSpPr>
        <p:spPr>
          <a:xfrm rot="5400000" flipH="1" flipV="1">
            <a:off x="3447647" y="4446994"/>
            <a:ext cx="284955" cy="965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643174" y="407194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4429124" y="5224474"/>
            <a:ext cx="1643074" cy="1214470"/>
          </a:xfrm>
          <a:prstGeom prst="ellipse">
            <a:avLst/>
          </a:prstGeom>
          <a:solidFill>
            <a:srgbClr val="92D050"/>
          </a:solidFill>
          <a:ln>
            <a:solidFill>
              <a:srgbClr val="047E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2060"/>
              </a:solidFill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Социальная политика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60,9 т. р.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0,6 %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 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16200000" flipV="1">
            <a:off x="4643438" y="4857760"/>
            <a:ext cx="428630" cy="285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2250</TotalTime>
  <Words>706</Words>
  <Application>Microsoft Office PowerPoint</Application>
  <PresentationFormat>Экран (4:3)</PresentationFormat>
  <Paragraphs>242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Основа формирования проекта бюджета Камышевского сельского поселения Зимовниковского  района  на 2018 год и на плановый период 2019 и 2020 годов</vt:lpstr>
      <vt:lpstr>         Проект бюджета Камышевского сельского поселения Зимовниковского района на 2018 год и плановый период 2019 и 2020 годов содержит приоритетные пути реализации бюджетной политики </vt:lpstr>
      <vt:lpstr> Основные характеристики проекта бюджета Камышевского сельского поселения Зимовниковского района на 2018-2020 годы                                                                                      тыс.рублей</vt:lpstr>
      <vt:lpstr>Основные параметры проекта бюджета Камышевского сельского поселения                                                                                             Зимовниковского района          тыс.рублей</vt:lpstr>
      <vt:lpstr>СТРУКТУРА  ДОХОДОВ ПРОЕКТА   БЮДЖЕТА КАМЫШЕВСКОГО СЕЛЬСКОГО ПОСЕЛЕНИЯ ЗИМОВНИКОВСКОГО  РАЙОНА</vt:lpstr>
      <vt:lpstr>Структура собственных доходов проекта бюджета Камышевского сельского поселения Зимовниковского района в 2018-2020 годах  тыс. руб. </vt:lpstr>
      <vt:lpstr>         Безвозмездные поступления проекта бюджета Камышевского сельского поселения Зимовниковского района 2018-2020 годах                                                      тыс.руб.</vt:lpstr>
      <vt:lpstr>Расходы проекта бюджета  Камышевского сельского поселения Зимовниковского района на 2018 год</vt:lpstr>
      <vt:lpstr>Слайд 10</vt:lpstr>
      <vt:lpstr>Расходы проекта бюджета Камышевского сельского  поселения Зимовниковского района,  формируемые в рамках муниципальных программ Камышевского сельского поселения, и непрограммные расходы</vt:lpstr>
      <vt:lpstr> </vt:lpstr>
      <vt:lpstr>Раздел «Жилищно-коммунальное хозяйство»</vt:lpstr>
      <vt:lpstr>    МУНИЦИПАЛЬНЫЕ ПРОГРАММЫ СОЦИАЛЬНОЙ НАПРАВЛЕННОСТИ В ПРОЕКТЕ  БЮДЖЕТА КАМЫШЕВСКОГО СЕЛЬСКОГО ПОСЕЛЕНИЯ ЗИМОВНИКОВСКОГО РАЙОНА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Зимовниковского района Бюджет Зимовниковского района на 2017 год и плановый период 2018-2019 годов</dc:title>
  <dc:creator>user</dc:creator>
  <cp:lastModifiedBy>user</cp:lastModifiedBy>
  <cp:revision>274</cp:revision>
  <dcterms:modified xsi:type="dcterms:W3CDTF">2018-02-21T07:17:12Z</dcterms:modified>
</cp:coreProperties>
</file>