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2" r:id="rId1"/>
  </p:sldMasterIdLst>
  <p:notesMasterIdLst>
    <p:notesMasterId r:id="rId17"/>
  </p:notesMasterIdLst>
  <p:sldIdLst>
    <p:sldId id="264" r:id="rId2"/>
    <p:sldId id="274" r:id="rId3"/>
    <p:sldId id="317" r:id="rId4"/>
    <p:sldId id="359" r:id="rId5"/>
    <p:sldId id="360" r:id="rId6"/>
    <p:sldId id="361" r:id="rId7"/>
    <p:sldId id="326" r:id="rId8"/>
    <p:sldId id="373" r:id="rId9"/>
    <p:sldId id="372" r:id="rId10"/>
    <p:sldId id="375" r:id="rId11"/>
    <p:sldId id="376" r:id="rId12"/>
    <p:sldId id="377" r:id="rId13"/>
    <p:sldId id="379" r:id="rId14"/>
    <p:sldId id="335" r:id="rId15"/>
    <p:sldId id="38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D76B"/>
    <a:srgbClr val="037106"/>
    <a:srgbClr val="4706CA"/>
    <a:srgbClr val="FF0000"/>
    <a:srgbClr val="33CC33"/>
    <a:srgbClr val="CCFFFF"/>
    <a:srgbClr val="FB81CF"/>
    <a:srgbClr val="FF3399"/>
    <a:srgbClr val="FF6699"/>
    <a:srgbClr val="FC160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21732" autoAdjust="0"/>
    <p:restoredTop sz="93772" autoAdjust="0"/>
  </p:normalViewPr>
  <p:slideViewPr>
    <p:cSldViewPr>
      <p:cViewPr>
        <p:scale>
          <a:sx n="70" d="100"/>
          <a:sy n="70" d="100"/>
        </p:scale>
        <p:origin x="-88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-213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FFC000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c:spPr>
          <c:dLbls>
            <c:dLbl>
              <c:idx val="0"/>
              <c:layout>
                <c:manualLayout>
                  <c:x val="6.2012823959020835E-3"/>
                  <c:y val="-3.9572564300300241E-2"/>
                </c:manualLayout>
              </c:layout>
              <c:showVal val="1"/>
            </c:dLbl>
            <c:dLbl>
              <c:idx val="1"/>
              <c:layout>
                <c:manualLayout>
                  <c:x val="9.6200444978633681E-3"/>
                  <c:y val="-2.8001818911418855E-2"/>
                </c:manualLayout>
              </c:layout>
              <c:showVal val="1"/>
            </c:dLbl>
            <c:dLbl>
              <c:idx val="2"/>
              <c:layout>
                <c:manualLayout>
                  <c:x val="1.55032059897552E-3"/>
                  <c:y val="-4.4084635373585257E-2"/>
                </c:manualLayout>
              </c:layout>
              <c:showVal val="1"/>
            </c:dLbl>
            <c:dLbl>
              <c:idx val="3"/>
              <c:layout>
                <c:manualLayout>
                  <c:x val="7.7516029948776011E-3"/>
                  <c:y val="-3.2237108338063036E-2"/>
                </c:manualLayout>
              </c:layout>
              <c:showVal val="1"/>
            </c:dLbl>
            <c:dLbl>
              <c:idx val="4"/>
              <c:layout>
                <c:manualLayout>
                  <c:x val="3.4187794903380452E-3"/>
                  <c:y val="-0.37009932885651753"/>
                </c:manualLayout>
              </c:layout>
              <c:showVal val="1"/>
            </c:dLbl>
            <c:dLbl>
              <c:idx val="5"/>
              <c:layout>
                <c:manualLayout>
                  <c:x val="0"/>
                  <c:y val="-0.29546676227142715"/>
                </c:manualLayout>
              </c:layout>
              <c:showVal val="1"/>
            </c:dLbl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7184.9</c:v>
                </c:pt>
                <c:pt idx="1">
                  <c:v>6835.4</c:v>
                </c:pt>
                <c:pt idx="2">
                  <c:v>10190.200000000004</c:v>
                </c:pt>
                <c:pt idx="3">
                  <c:v>13244.3</c:v>
                </c:pt>
              </c:numCache>
            </c:numRef>
          </c:val>
        </c:ser>
        <c:dLbls>
          <c:showVal val="1"/>
        </c:dLbls>
        <c:shape val="box"/>
        <c:axId val="49999872"/>
        <c:axId val="50001408"/>
        <c:axId val="0"/>
      </c:bar3DChart>
      <c:catAx>
        <c:axId val="49999872"/>
        <c:scaling>
          <c:orientation val="minMax"/>
        </c:scaling>
        <c:axPos val="b"/>
        <c:numFmt formatCode="General" sourceLinked="1"/>
        <c:tickLblPos val="nextTo"/>
        <c:crossAx val="50001408"/>
        <c:crosses val="autoZero"/>
        <c:auto val="1"/>
        <c:lblAlgn val="ctr"/>
        <c:lblOffset val="100"/>
      </c:catAx>
      <c:valAx>
        <c:axId val="50001408"/>
        <c:scaling>
          <c:orientation val="minMax"/>
        </c:scaling>
        <c:axPos val="l"/>
        <c:majorGridlines/>
        <c:numFmt formatCode="General" sourceLinked="1"/>
        <c:tickLblPos val="nextTo"/>
        <c:crossAx val="4999987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c:spPr>
          <c:marker>
            <c:symbol val="none"/>
          </c:marker>
          <c:dLbls>
            <c:dLbl>
              <c:idx val="1"/>
              <c:layout>
                <c:manualLayout>
                  <c:x val="-4.0577925267262775E-2"/>
                  <c:y val="1.7317886452781338E-2"/>
                </c:manualLayout>
              </c:layout>
              <c:showVal val="1"/>
            </c:dLbl>
            <c:dLbl>
              <c:idx val="2"/>
              <c:layout>
                <c:manualLayout>
                  <c:x val="-3.1947996456700892E-2"/>
                  <c:y val="-1.6398352658828344E-2"/>
                </c:manualLayout>
              </c:layout>
              <c:showVal val="1"/>
            </c:dLbl>
            <c:dLbl>
              <c:idx val="3"/>
              <c:layout>
                <c:manualLayout>
                  <c:x val="-1.813154838318624E-2"/>
                  <c:y val="1.7317886452781338E-2"/>
                </c:manualLayout>
              </c:layout>
              <c:showVal val="1"/>
            </c:dLbl>
            <c:showVal val="1"/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Акцизы</c:v>
                </c:pt>
                <c:pt idx="2">
                  <c:v>Налог на имущество</c:v>
                </c:pt>
                <c:pt idx="3">
                  <c:v>Налоги на совокупный доход</c:v>
                </c:pt>
                <c:pt idx="4">
                  <c:v>Госпошлина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928.5</c:v>
                </c:pt>
                <c:pt idx="1">
                  <c:v>0</c:v>
                </c:pt>
                <c:pt idx="2">
                  <c:v>3237.6</c:v>
                </c:pt>
                <c:pt idx="3">
                  <c:v>2310.4</c:v>
                </c:pt>
                <c:pt idx="4">
                  <c:v>11.4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c:spPr>
          <c:marker>
            <c:symbol val="none"/>
          </c:marker>
          <c:dLbls>
            <c:dLbl>
              <c:idx val="1"/>
              <c:layout>
                <c:manualLayout>
                  <c:x val="-1.1227605334736717E-2"/>
                  <c:y val="-2.865880324486823E-2"/>
                </c:manualLayout>
              </c:layout>
              <c:showVal val="1"/>
            </c:dLbl>
            <c:dLbl>
              <c:idx val="2"/>
              <c:layout>
                <c:manualLayout>
                  <c:x val="-3.1947996456700892E-2"/>
                  <c:y val="-3.7854141184398192E-2"/>
                </c:manualLayout>
              </c:layout>
              <c:showVal val="1"/>
            </c:dLbl>
            <c:dLbl>
              <c:idx val="3"/>
              <c:layout>
                <c:manualLayout>
                  <c:x val="2.5802807621627495E-3"/>
                  <c:y val="-2.865880324486823E-2"/>
                </c:manualLayout>
              </c:layout>
              <c:showVal val="1"/>
            </c:dLbl>
            <c:showVal val="1"/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Акцизы</c:v>
                </c:pt>
                <c:pt idx="2">
                  <c:v>Налог на имущество</c:v>
                </c:pt>
                <c:pt idx="3">
                  <c:v>Налоги на совокупный доход</c:v>
                </c:pt>
                <c:pt idx="4">
                  <c:v>Госпошлина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811.9</c:v>
                </c:pt>
                <c:pt idx="1">
                  <c:v>419.4</c:v>
                </c:pt>
                <c:pt idx="2">
                  <c:v>3619.8</c:v>
                </c:pt>
                <c:pt idx="3">
                  <c:v>6670.9</c:v>
                </c:pt>
                <c:pt idx="4">
                  <c:v>16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</c:v>
                </c:pt>
              </c:strCache>
            </c:strRef>
          </c:tx>
          <c:spPr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1.532556323254986E-3"/>
                  <c:y val="-6.7339596021809972E-2"/>
                </c:manualLayout>
              </c:layout>
              <c:showVal val="1"/>
            </c:dLbl>
            <c:dLbl>
              <c:idx val="1"/>
              <c:layout>
                <c:manualLayout>
                  <c:x val="-2.1592081884026261E-2"/>
                  <c:y val="-6.2375042356477887E-2"/>
                </c:manualLayout>
              </c:layout>
              <c:showVal val="1"/>
            </c:dLbl>
            <c:dLbl>
              <c:idx val="3"/>
              <c:layout>
                <c:manualLayout>
                  <c:x val="-2.6761477193748287E-2"/>
                  <c:y val="-5.0114591770438033E-2"/>
                </c:manualLayout>
              </c:layout>
              <c:showVal val="1"/>
            </c:dLbl>
            <c:showVal val="1"/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Акцизы</c:v>
                </c:pt>
                <c:pt idx="2">
                  <c:v>Налог на имущество</c:v>
                </c:pt>
                <c:pt idx="3">
                  <c:v>Налоги на совокупный доход</c:v>
                </c:pt>
                <c:pt idx="4">
                  <c:v>Госпошлина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885.1</c:v>
                </c:pt>
                <c:pt idx="1">
                  <c:v>583.20000000000005</c:v>
                </c:pt>
                <c:pt idx="2">
                  <c:v>3681</c:v>
                </c:pt>
                <c:pt idx="3">
                  <c:v>7693.5</c:v>
                </c:pt>
                <c:pt idx="4">
                  <c:v>11.7</c:v>
                </c:pt>
              </c:numCache>
            </c:numRef>
          </c:val>
        </c:ser>
        <c:marker val="1"/>
        <c:axId val="50034176"/>
        <c:axId val="50035712"/>
      </c:lineChart>
      <c:catAx>
        <c:axId val="50034176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b="0" i="1" baseline="0"/>
            </a:pPr>
            <a:endParaRPr lang="ru-RU"/>
          </a:p>
        </c:txPr>
        <c:crossAx val="50035712"/>
        <c:crosses val="autoZero"/>
        <c:auto val="1"/>
        <c:lblAlgn val="ctr"/>
        <c:lblOffset val="100"/>
      </c:catAx>
      <c:valAx>
        <c:axId val="50035712"/>
        <c:scaling>
          <c:orientation val="minMax"/>
        </c:scaling>
        <c:axPos val="l"/>
        <c:majorGridlines/>
        <c:numFmt formatCode="General" sourceLinked="1"/>
        <c:tickLblPos val="nextTo"/>
        <c:crossAx val="50034176"/>
        <c:crosses val="autoZero"/>
        <c:crossBetween val="between"/>
      </c:valAx>
    </c:plotArea>
    <c:legend>
      <c:legendPos val="r"/>
      <c:layout/>
      <c:txPr>
        <a:bodyPr/>
        <a:lstStyle/>
        <a:p>
          <a:pPr rtl="0">
            <a:defRPr/>
          </a:pPr>
          <a:endParaRPr lang="ru-RU"/>
        </a:p>
      </c:txPr>
    </c:legend>
    <c:plotVisOnly val="1"/>
  </c:chart>
  <c:spPr>
    <a:noFill/>
  </c:spPr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23122373091846221"/>
          <c:w val="0.48577958090377182"/>
          <c:h val="0.638980176377484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</c:v>
                </c:pt>
              </c:strCache>
            </c:strRef>
          </c:tx>
          <c:explosion val="37"/>
          <c:dPt>
            <c:idx val="0"/>
            <c:spPr>
              <a:solidFill>
                <a:srgbClr val="3333CC"/>
              </a:solidFill>
            </c:spPr>
          </c:dPt>
          <c:dPt>
            <c:idx val="1"/>
            <c:spPr>
              <a:solidFill>
                <a:srgbClr val="E4287D"/>
              </a:solidFill>
            </c:spPr>
          </c:dPt>
          <c:dPt>
            <c:idx val="2"/>
            <c:spPr>
              <a:solidFill>
                <a:srgbClr val="66FF33"/>
              </a:solidFill>
            </c:spPr>
          </c:dPt>
          <c:dPt>
            <c:idx val="3"/>
            <c:spPr>
              <a:solidFill>
                <a:schemeClr val="tx1">
                  <a:lumMod val="95000"/>
                  <a:lumOff val="5000"/>
                </a:schemeClr>
              </a:solidFill>
            </c:spPr>
          </c:dPt>
          <c:dPt>
            <c:idx val="4"/>
            <c:spPr>
              <a:solidFill>
                <a:srgbClr val="66CCFF"/>
              </a:solidFill>
            </c:spPr>
          </c:dPt>
          <c:dPt>
            <c:idx val="5"/>
            <c:spPr>
              <a:solidFill>
                <a:srgbClr val="FFFF00"/>
              </a:solidFill>
            </c:spPr>
          </c:dPt>
          <c:dPt>
            <c:idx val="6"/>
            <c:spPr>
              <a:solidFill>
                <a:srgbClr val="CC0000"/>
              </a:solidFill>
            </c:spPr>
          </c:dPt>
          <c:dLbls>
            <c:dLbl>
              <c:idx val="0"/>
              <c:layout>
                <c:manualLayout>
                  <c:x val="-8.7923415387958698E-2"/>
                  <c:y val="-0.25852724446980885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5.2348322198445783E-2"/>
                  <c:y val="6.0625783627085351E-2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8.9403890706841798E-4"/>
                  <c:y val="-0.15033281690478267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-1.4857572328488607E-2"/>
                  <c:y val="-2.7487841302038852E-3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-2.8844261301188577E-2"/>
                  <c:y val="-5.004631884937643E-3"/>
                </c:manualLayout>
              </c:layout>
              <c:dLblPos val="bestFit"/>
              <c:showVal val="1"/>
            </c:dLbl>
            <c:dLbl>
              <c:idx val="7"/>
              <c:layout>
                <c:manualLayout>
                  <c:x val="2.5813000985497412E-2"/>
                  <c:y val="-3.2289828220956891E-2"/>
                </c:manualLayout>
              </c:layout>
              <c:dLblPos val="bestFit"/>
              <c:showVal val="1"/>
            </c:dLbl>
            <c:dLblPos val="bestFit"/>
            <c:showVal val="1"/>
            <c:showLeaderLines val="1"/>
          </c:dLbls>
          <c:cat>
            <c:strRef>
              <c:f>Лист1!$A$2:$A$8</c:f>
              <c:strCache>
                <c:ptCount val="7"/>
                <c:pt idx="0">
                  <c:v>НДФЛ - 885,1 тыс.рублей</c:v>
                </c:pt>
                <c:pt idx="1">
                  <c:v>Акцизы - 583,2 тыс.рублей</c:v>
                </c:pt>
                <c:pt idx="2">
                  <c:v>Налоги на совокупный доход - 7693,5 тыс.рублей</c:v>
                </c:pt>
                <c:pt idx="3">
                  <c:v>Налог на имущество - 3681,0 тыс.рублей </c:v>
                </c:pt>
                <c:pt idx="4">
                  <c:v>Госпошлина - 11,7 тыс.рублей</c:v>
                </c:pt>
                <c:pt idx="5">
                  <c:v>Доходы от использования имущества - 340,3 тыс.рублей</c:v>
                </c:pt>
                <c:pt idx="6">
                  <c:v>Штрафы - 49,5 тыс.рублей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885.1</c:v>
                </c:pt>
                <c:pt idx="1">
                  <c:v>583.20000000000005</c:v>
                </c:pt>
                <c:pt idx="2">
                  <c:v>7693.5</c:v>
                </c:pt>
                <c:pt idx="3">
                  <c:v>3681</c:v>
                </c:pt>
                <c:pt idx="4">
                  <c:v>11.7</c:v>
                </c:pt>
                <c:pt idx="5">
                  <c:v>340.3</c:v>
                </c:pt>
                <c:pt idx="6">
                  <c:v>49.5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46780497293651585"/>
          <c:y val="1.1994830380096733E-2"/>
          <c:w val="0.53219502706349553"/>
          <c:h val="0.98263602168999908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0"/>
  <c:chart>
    <c:title>
      <c:tx>
        <c:rich>
          <a:bodyPr/>
          <a:lstStyle/>
          <a:p>
            <a:pPr>
              <a:defRPr sz="1600"/>
            </a:pPr>
            <a:r>
              <a:rPr lang="ru-RU" sz="1600" dirty="0" smtClean="0"/>
              <a:t>тыс. рублей</a:t>
            </a:r>
            <a:endParaRPr lang="ru-RU" sz="1600" dirty="0"/>
          </a:p>
        </c:rich>
      </c:tx>
      <c:layout>
        <c:manualLayout>
          <c:xMode val="edge"/>
          <c:yMode val="edge"/>
          <c:x val="0.84589117332556185"/>
          <c:y val="2.2448261287156011E-2"/>
        </c:manualLayout>
      </c:layout>
    </c:title>
    <c:view3D>
      <c:rAngAx val="1"/>
    </c:view3D>
    <c:plotArea>
      <c:layout>
        <c:manualLayout>
          <c:layoutTarget val="inner"/>
          <c:xMode val="edge"/>
          <c:yMode val="edge"/>
          <c:x val="0.11893077349144392"/>
          <c:y val="0.13749770823580271"/>
          <c:w val="0.88106922650855635"/>
          <c:h val="0.73108675513261612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solidFill>
                <a:schemeClr val="accent6">
                  <a:lumMod val="50000"/>
                </a:schemeClr>
              </a:solidFill>
            </a:ln>
          </c:spPr>
          <c:dLbls>
            <c:dLbl>
              <c:idx val="0"/>
              <c:layout>
                <c:manualLayout>
                  <c:x val="4.3360294104129324E-2"/>
                  <c:y val="-0.25995704138909631"/>
                </c:manualLayout>
              </c:layout>
              <c:showVal val="1"/>
            </c:dLbl>
            <c:dLbl>
              <c:idx val="1"/>
              <c:layout>
                <c:manualLayout>
                  <c:x val="4.6695701342908492E-2"/>
                  <c:y val="-0.32983796649369224"/>
                </c:manualLayout>
              </c:layout>
              <c:showVal val="1"/>
            </c:dLbl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10570.3</c:v>
                </c:pt>
                <c:pt idx="1">
                  <c:v>13348.6</c:v>
                </c:pt>
              </c:numCache>
            </c:numRef>
          </c:val>
        </c:ser>
        <c:gapWidth val="55"/>
        <c:gapDepth val="55"/>
        <c:shape val="cylinder"/>
        <c:axId val="50393856"/>
        <c:axId val="50395392"/>
        <c:axId val="0"/>
      </c:bar3DChart>
      <c:catAx>
        <c:axId val="50393856"/>
        <c:scaling>
          <c:orientation val="minMax"/>
        </c:scaling>
        <c:axPos val="b"/>
        <c:numFmt formatCode="General" sourceLinked="1"/>
        <c:majorTickMark val="none"/>
        <c:tickLblPos val="nextTo"/>
        <c:crossAx val="50395392"/>
        <c:crosses val="autoZero"/>
        <c:auto val="1"/>
        <c:lblAlgn val="ctr"/>
        <c:lblOffset val="100"/>
      </c:catAx>
      <c:valAx>
        <c:axId val="5039539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50393856"/>
        <c:crosses val="autoZero"/>
        <c:crossBetween val="between"/>
      </c:valAx>
    </c:plotArea>
    <c:plotVisOnly val="1"/>
  </c:chart>
  <c:spPr>
    <a:noFill/>
  </c:spPr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6"/>
  <c:chart>
    <c:title>
      <c:tx>
        <c:rich>
          <a:bodyPr/>
          <a:lstStyle/>
          <a:p>
            <a:pPr>
              <a:defRPr/>
            </a:pPr>
            <a:r>
              <a:rPr lang="ru-RU" sz="1800" dirty="0" smtClean="0"/>
              <a:t>тыс.рублей</a:t>
            </a:r>
            <a:endParaRPr lang="ru-RU" sz="1800" dirty="0"/>
          </a:p>
        </c:rich>
      </c:tx>
      <c:layout>
        <c:manualLayout>
          <c:xMode val="edge"/>
          <c:yMode val="edge"/>
          <c:x val="4.1234567901234614E-2"/>
          <c:y val="1.1224130643578091E-2"/>
        </c:manualLayout>
      </c:layout>
    </c:title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c:spPr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9656</c:v>
                </c:pt>
                <c:pt idx="1">
                  <c:v>12435.2</c:v>
                </c:pt>
              </c:numCache>
            </c:numRef>
          </c:val>
        </c:ser>
        <c:dLbls>
          <c:showVal val="1"/>
        </c:dLbls>
        <c:shape val="box"/>
        <c:axId val="50306432"/>
        <c:axId val="50316416"/>
        <c:axId val="0"/>
      </c:bar3DChart>
      <c:catAx>
        <c:axId val="50306432"/>
        <c:scaling>
          <c:orientation val="minMax"/>
        </c:scaling>
        <c:axPos val="b"/>
        <c:numFmt formatCode="General" sourceLinked="1"/>
        <c:tickLblPos val="nextTo"/>
        <c:crossAx val="50316416"/>
        <c:crosses val="autoZero"/>
        <c:auto val="1"/>
        <c:lblAlgn val="ctr"/>
        <c:lblOffset val="100"/>
      </c:catAx>
      <c:valAx>
        <c:axId val="50316416"/>
        <c:scaling>
          <c:orientation val="minMax"/>
        </c:scaling>
        <c:axPos val="l"/>
        <c:majorGridlines/>
        <c:numFmt formatCode="General" sourceLinked="1"/>
        <c:tickLblPos val="nextTo"/>
        <c:crossAx val="50306432"/>
        <c:crosses val="autoZero"/>
        <c:crossBetween val="between"/>
      </c:valAx>
    </c:plotArea>
    <c:plotVisOnly val="1"/>
  </c:chart>
  <c:spPr>
    <a:noFill/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6"/>
  <c:chart>
    <c:title>
      <c:tx>
        <c:rich>
          <a:bodyPr/>
          <a:lstStyle/>
          <a:p>
            <a:pPr>
              <a:defRPr/>
            </a:pPr>
            <a:r>
              <a:rPr lang="ru-RU" sz="1800" dirty="0" smtClean="0"/>
              <a:t>тыс.рублей</a:t>
            </a:r>
            <a:endParaRPr lang="ru-RU" sz="1800" dirty="0"/>
          </a:p>
        </c:rich>
      </c:tx>
      <c:layout>
        <c:manualLayout>
          <c:xMode val="edge"/>
          <c:yMode val="edge"/>
          <c:x val="4.1234567901234614E-2"/>
          <c:y val="1.1224130643578103E-2"/>
        </c:manualLayout>
      </c:layout>
    </c:title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c:spPr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9656</c:v>
                </c:pt>
                <c:pt idx="1">
                  <c:v>12435.2</c:v>
                </c:pt>
              </c:numCache>
            </c:numRef>
          </c:val>
        </c:ser>
        <c:dLbls>
          <c:showVal val="1"/>
        </c:dLbls>
        <c:shape val="box"/>
        <c:axId val="79128448"/>
        <c:axId val="79129984"/>
        <c:axId val="0"/>
      </c:bar3DChart>
      <c:catAx>
        <c:axId val="79128448"/>
        <c:scaling>
          <c:orientation val="minMax"/>
        </c:scaling>
        <c:axPos val="b"/>
        <c:numFmt formatCode="General" sourceLinked="1"/>
        <c:tickLblPos val="nextTo"/>
        <c:crossAx val="79129984"/>
        <c:crosses val="autoZero"/>
        <c:auto val="1"/>
        <c:lblAlgn val="ctr"/>
        <c:lblOffset val="100"/>
      </c:catAx>
      <c:valAx>
        <c:axId val="79129984"/>
        <c:scaling>
          <c:orientation val="minMax"/>
        </c:scaling>
        <c:axPos val="l"/>
        <c:majorGridlines/>
        <c:numFmt formatCode="General" sourceLinked="1"/>
        <c:tickLblPos val="nextTo"/>
        <c:crossAx val="79128448"/>
        <c:crosses val="autoZero"/>
        <c:crossBetween val="between"/>
      </c:valAx>
    </c:plotArea>
    <c:plotVisOnly val="1"/>
  </c:chart>
  <c:spPr>
    <a:noFill/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0.41277</cdr:x>
      <cdr:y>0.35211</cdr:y>
    </cdr:from>
    <cdr:to>
      <cdr:x>0.41277</cdr:x>
      <cdr:y>0.42254</cdr:y>
    </cdr:to>
    <cdr:sp macro="" textlink="">
      <cdr:nvSpPr>
        <cdr:cNvPr id="3" name="Прямая соединительная линия 2"/>
        <cdr:cNvSpPr/>
      </cdr:nvSpPr>
      <cdr:spPr>
        <a:xfrm xmlns:a="http://schemas.openxmlformats.org/drawingml/2006/main" rot="16200000" flipV="1">
          <a:off x="3536148" y="1964545"/>
          <a:ext cx="35719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0.01783</cdr:x>
      <cdr:y>0.41026</cdr:y>
    </cdr:from>
    <cdr:to>
      <cdr:x>0.01783</cdr:x>
      <cdr:y>0.44118</cdr:y>
    </cdr:to>
    <cdr:sp macro="" textlink="">
      <cdr:nvSpPr>
        <cdr:cNvPr id="5" name="Прямая соединительная линия 4"/>
        <cdr:cNvSpPr/>
      </cdr:nvSpPr>
      <cdr:spPr>
        <a:xfrm xmlns:a="http://schemas.openxmlformats.org/drawingml/2006/main" rot="5400000">
          <a:off x="74996" y="2372161"/>
          <a:ext cx="17229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0.62903</cdr:x>
      <cdr:y>0.13235</cdr:y>
    </cdr:from>
    <cdr:to>
      <cdr:x>0.93548</cdr:x>
      <cdr:y>0.20205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572132" y="642928"/>
          <a:ext cx="2714612" cy="3385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Всего расходов 13348,6</a:t>
          </a:r>
        </a:p>
      </cdr:txBody>
    </cdr:sp>
  </cdr:relSizeAnchor>
  <cdr:relSizeAnchor xmlns:cdr="http://schemas.openxmlformats.org/drawingml/2006/chartDrawing">
    <cdr:from>
      <cdr:x>0.31451</cdr:x>
      <cdr:y>0.63235</cdr:y>
    </cdr:from>
    <cdr:to>
      <cdr:x>0.40322</cdr:x>
      <cdr:y>0.70205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786050" y="3071834"/>
          <a:ext cx="785818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91,4%</a:t>
          </a:r>
        </a:p>
      </cdr:txBody>
    </cdr:sp>
  </cdr:relSizeAnchor>
  <cdr:relSizeAnchor xmlns:cdr="http://schemas.openxmlformats.org/drawingml/2006/chartDrawing">
    <cdr:from>
      <cdr:x>0.65322</cdr:x>
      <cdr:y>0.57353</cdr:y>
    </cdr:from>
    <cdr:to>
      <cdr:x>0.74193</cdr:x>
      <cdr:y>0.64322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786446" y="2786082"/>
          <a:ext cx="785818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93,2%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0.62903</cdr:x>
      <cdr:y>0.13235</cdr:y>
    </cdr:from>
    <cdr:to>
      <cdr:x>0.93548</cdr:x>
      <cdr:y>0.20205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572132" y="642928"/>
          <a:ext cx="2714612" cy="3385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Всего расходов 13348,6</a:t>
          </a:r>
        </a:p>
      </cdr:txBody>
    </cdr:sp>
  </cdr:relSizeAnchor>
  <cdr:relSizeAnchor xmlns:cdr="http://schemas.openxmlformats.org/drawingml/2006/chartDrawing">
    <cdr:from>
      <cdr:x>0.31451</cdr:x>
      <cdr:y>0.63235</cdr:y>
    </cdr:from>
    <cdr:to>
      <cdr:x>0.40322</cdr:x>
      <cdr:y>0.70205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786050" y="3071834"/>
          <a:ext cx="785818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91,4%</a:t>
          </a:r>
        </a:p>
      </cdr:txBody>
    </cdr:sp>
  </cdr:relSizeAnchor>
  <cdr:relSizeAnchor xmlns:cdr="http://schemas.openxmlformats.org/drawingml/2006/chartDrawing">
    <cdr:from>
      <cdr:x>0.65322</cdr:x>
      <cdr:y>0.57353</cdr:y>
    </cdr:from>
    <cdr:to>
      <cdr:x>0.74193</cdr:x>
      <cdr:y>0.64322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786446" y="2786082"/>
          <a:ext cx="785818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93,2%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821D8-9D3E-4B3D-B640-00CF50CB81D4}" type="datetimeFigureOut">
              <a:rPr lang="ru-RU" smtClean="0"/>
              <a:pPr/>
              <a:t>20.07.2017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68914F-40AF-4B36-A346-8D64A86642A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1E615-9A74-4633-BC7D-6C317AC7F7A0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1E615-9A74-4633-BC7D-6C317AC7F7A0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1E615-9A74-4633-BC7D-6C317AC7F7A0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22EA-7D03-4102-BFFD-0F038D9BA26B}" type="datetimeFigureOut">
              <a:rPr lang="ru-RU" smtClean="0"/>
              <a:pPr/>
              <a:t>20.07.2017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A669-5A3E-49B2-95FF-B04C597E65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22EA-7D03-4102-BFFD-0F038D9BA26B}" type="datetimeFigureOut">
              <a:rPr lang="ru-RU" smtClean="0"/>
              <a:pPr/>
              <a:t>20.07.2017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A669-5A3E-49B2-95FF-B04C597E65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22EA-7D03-4102-BFFD-0F038D9BA26B}" type="datetimeFigureOut">
              <a:rPr lang="ru-RU" smtClean="0"/>
              <a:pPr/>
              <a:t>20.07.2017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A669-5A3E-49B2-95FF-B04C597E65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CAD36-C6A2-4B14-8494-71A6AD0693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22EA-7D03-4102-BFFD-0F038D9BA26B}" type="datetimeFigureOut">
              <a:rPr lang="ru-RU" smtClean="0"/>
              <a:pPr/>
              <a:t>20.07.2017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A669-5A3E-49B2-95FF-B04C597E65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22EA-7D03-4102-BFFD-0F038D9BA26B}" type="datetimeFigureOut">
              <a:rPr lang="ru-RU" smtClean="0"/>
              <a:pPr/>
              <a:t>20.07.2017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A669-5A3E-49B2-95FF-B04C597E65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22EA-7D03-4102-BFFD-0F038D9BA26B}" type="datetimeFigureOut">
              <a:rPr lang="ru-RU" smtClean="0"/>
              <a:pPr/>
              <a:t>20.07.2017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A669-5A3E-49B2-95FF-B04C597E65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22EA-7D03-4102-BFFD-0F038D9BA26B}" type="datetimeFigureOut">
              <a:rPr lang="ru-RU" smtClean="0"/>
              <a:pPr/>
              <a:t>20.07.2017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A669-5A3E-49B2-95FF-B04C597E65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22EA-7D03-4102-BFFD-0F038D9BA26B}" type="datetimeFigureOut">
              <a:rPr lang="ru-RU" smtClean="0"/>
              <a:pPr/>
              <a:t>20.07.2017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A669-5A3E-49B2-95FF-B04C597E65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22EA-7D03-4102-BFFD-0F038D9BA26B}" type="datetimeFigureOut">
              <a:rPr lang="ru-RU" smtClean="0"/>
              <a:pPr/>
              <a:t>20.07.2017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A669-5A3E-49B2-95FF-B04C597E65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22EA-7D03-4102-BFFD-0F038D9BA26B}" type="datetimeFigureOut">
              <a:rPr lang="ru-RU" smtClean="0"/>
              <a:pPr/>
              <a:t>20.07.2017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A669-5A3E-49B2-95FF-B04C597E65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22EA-7D03-4102-BFFD-0F038D9BA26B}" type="datetimeFigureOut">
              <a:rPr lang="ru-RU" smtClean="0"/>
              <a:pPr/>
              <a:t>20.07.2017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A669-5A3E-49B2-95FF-B04C597E65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t="-18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B22EA-7D03-4102-BFFD-0F038D9BA26B}" type="datetimeFigureOut">
              <a:rPr lang="ru-RU" smtClean="0"/>
              <a:pPr/>
              <a:t>20.07.2017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2A669-5A3E-49B2-95FF-B04C597E65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35756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Исполнение бюджета</a:t>
            </a:r>
            <a:b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Камышевского сельского поселения Зимовниковского района за 2016 год</a:t>
            </a:r>
            <a:endParaRPr lang="ru-RU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00034" y="3714752"/>
            <a:ext cx="7772400" cy="672662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41" name="Picture 1" descr="C:\Documents and Settings\sekretar1\Рабочий стол\ПРЕЗЕНТАЦИЯ\картинки\Зимовники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286248" y="3214686"/>
            <a:ext cx="4500594" cy="3357562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 cstate="print"/>
          <a:srcRect l="28808" t="47727" r="44784" b="27273"/>
          <a:stretch>
            <a:fillRect/>
          </a:stretch>
        </p:blipFill>
        <p:spPr bwMode="auto">
          <a:xfrm>
            <a:off x="509558" y="3214686"/>
            <a:ext cx="3214710" cy="335758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0" y="277813"/>
            <a:ext cx="8929718" cy="11398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dirty="0" smtClean="0"/>
              <a:t>Исполнение  по разделу 04 «Национальная экономика» за 2016 год в сумме 1441,8 тыс.рублей.</a:t>
            </a:r>
          </a:p>
        </p:txBody>
      </p:sp>
      <p:graphicFrame>
        <p:nvGraphicFramePr>
          <p:cNvPr id="231493" name="Group 69"/>
          <p:cNvGraphicFramePr>
            <a:graphicFrameLocks noGrp="1"/>
          </p:cNvGraphicFramePr>
          <p:nvPr>
            <p:ph sz="quarter" idx="4294967295"/>
          </p:nvPr>
        </p:nvGraphicFramePr>
        <p:xfrm>
          <a:off x="428625" y="1484313"/>
          <a:ext cx="4899054" cy="4990101"/>
        </p:xfrm>
        <a:graphic>
          <a:graphicData uri="http://schemas.openxmlformats.org/drawingml/2006/table">
            <a:tbl>
              <a:tblPr/>
              <a:tblGrid>
                <a:gridCol w="4899054"/>
              </a:tblGrid>
              <a:tr h="5603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Дорожное хозяйство (дорожный фонд) – 1396,8 тыс. рублей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129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Расходы бюджета  составили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1396,8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тыс.рублей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Исполнение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74,2%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к годовому плану.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Разработка проектно-сметной документации на капитальный ремонт внутрипоселковых дорог с твердым покрытием по улицам Энергетической, Кольцевой – 1000,0 тыс. рублей; Обустройство пешеходных переходов СОШ № 2, МБДОУ «Колосок» -184,4 тыс.рублей; Приобретение, установка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автосфетофоров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– 197,4 тыс. рублей; За проверку транспортной схемы – 15,0 тыс. рублей.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55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Другие вопросы в области национальной экономики – 45,0 тыс.рублей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61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Расходы в сумме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45,0 тыс. рублей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Исполнение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90,0 %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к годовому плану.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Изготовление технического плана на артскважины – 3,0 тыс. рублей;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Изготовление техпланов на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пещеходные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дорожки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,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внутрипоселковые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дороги с твердым покрытием– 42,0 тыс.рублей.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t="24462" r="13461" b="10307"/>
          <a:stretch>
            <a:fillRect/>
          </a:stretch>
        </p:blipFill>
        <p:spPr bwMode="auto">
          <a:xfrm>
            <a:off x="5500694" y="1571612"/>
            <a:ext cx="3429024" cy="51435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dirty="0" smtClean="0"/>
              <a:t>Исполнение расходов по разделу 05 «Жилищно-коммунальное хозяйство» за 2016 год.</a:t>
            </a:r>
            <a:endParaRPr lang="ru-RU" dirty="0" smtClean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28775"/>
            <a:ext cx="7164388" cy="5229225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dirty="0" smtClean="0"/>
              <a:t>Расход составил </a:t>
            </a:r>
            <a:r>
              <a:rPr lang="ru-RU" sz="1800" b="1" u="sng" dirty="0" smtClean="0"/>
              <a:t>2400,1 тыс. рублей</a:t>
            </a:r>
            <a:r>
              <a:rPr lang="ru-RU" sz="1800" dirty="0" smtClean="0"/>
              <a:t> или 88,4 %</a:t>
            </a:r>
          </a:p>
          <a:p>
            <a:pPr eaLnBrk="1" hangingPunct="1">
              <a:defRPr/>
            </a:pPr>
            <a:endParaRPr lang="ru-RU" sz="1800" dirty="0" smtClean="0"/>
          </a:p>
          <a:p>
            <a:pPr eaLnBrk="1" hangingPunct="1">
              <a:defRPr/>
            </a:pPr>
            <a:r>
              <a:rPr lang="ru-RU" sz="1400" b="1" i="1" dirty="0" smtClean="0"/>
              <a:t>1776,9 тыс. рублей</a:t>
            </a:r>
            <a:r>
              <a:rPr lang="ru-RU" sz="1400" dirty="0" smtClean="0"/>
              <a:t>         Коммунальное хозяйство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1400" dirty="0" smtClean="0"/>
          </a:p>
          <a:p>
            <a:pPr eaLnBrk="1" hangingPunct="1">
              <a:defRPr/>
            </a:pPr>
            <a:r>
              <a:rPr lang="ru-RU" sz="1400" b="1" i="1" dirty="0" smtClean="0"/>
              <a:t>653,2 тыс. рублей            Б</a:t>
            </a:r>
            <a:r>
              <a:rPr lang="ru-RU" sz="1400" dirty="0" smtClean="0"/>
              <a:t>лагоустройство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12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12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12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200" dirty="0" smtClean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1600" dirty="0" smtClean="0"/>
          </a:p>
          <a:p>
            <a:pPr eaLnBrk="1" hangingPunct="1">
              <a:defRPr/>
            </a:pPr>
            <a:endParaRPr lang="ru-RU" sz="1600" dirty="0" smtClean="0"/>
          </a:p>
        </p:txBody>
      </p:sp>
      <p:pic>
        <p:nvPicPr>
          <p:cNvPr id="6" name="Содержимое 5" descr="bashnya-rozhnovskogo-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00628" y="2500282"/>
            <a:ext cx="3824286" cy="42148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 descr="34532520_orig.jpeg"/>
          <p:cNvPicPr>
            <a:picLocks noChangeAspect="1"/>
          </p:cNvPicPr>
          <p:nvPr/>
        </p:nvPicPr>
        <p:blipFill>
          <a:blip r:embed="rId3"/>
          <a:srcRect l="17187" t="7706"/>
          <a:stretch>
            <a:fillRect/>
          </a:stretch>
        </p:blipFill>
        <p:spPr>
          <a:xfrm>
            <a:off x="285720" y="3357562"/>
            <a:ext cx="4143372" cy="33575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cover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6" name="Rectangle 4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0" y="277813"/>
            <a:ext cx="8715375" cy="6508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400" dirty="0" smtClean="0"/>
              <a:t>Исполнение расходов на социальную сферу </a:t>
            </a:r>
            <a:br>
              <a:rPr lang="ru-RU" sz="2400" dirty="0" smtClean="0"/>
            </a:br>
            <a:r>
              <a:rPr lang="ru-RU" sz="2400" dirty="0" smtClean="0"/>
              <a:t>за 2016 год</a:t>
            </a:r>
          </a:p>
        </p:txBody>
      </p:sp>
      <p:graphicFrame>
        <p:nvGraphicFramePr>
          <p:cNvPr id="223430" name="Group 198"/>
          <p:cNvGraphicFramePr>
            <a:graphicFrameLocks noGrp="1"/>
          </p:cNvGraphicFramePr>
          <p:nvPr>
            <p:ph sz="quarter" idx="4294967295"/>
          </p:nvPr>
        </p:nvGraphicFramePr>
        <p:xfrm>
          <a:off x="4675188" y="1214438"/>
          <a:ext cx="4468814" cy="2562102"/>
        </p:xfrm>
        <a:graphic>
          <a:graphicData uri="http://schemas.openxmlformats.org/drawingml/2006/table">
            <a:tbl>
              <a:tblPr/>
              <a:tblGrid>
                <a:gridCol w="2234407"/>
                <a:gridCol w="2234407"/>
              </a:tblGrid>
              <a:tr h="9525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Культура и кинематография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Раздел 08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379,2 тыс.рублей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или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100%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к уточненному годовому плану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МУК СДК «Камышевский»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2797,7 тыс. 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МУК «Камышевская Сельская библиотека»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911,5 тыс.рублей.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4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Физическая культура и спорт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Раздел 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60,0 тыс.рублей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или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100 %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к уточненному годовому плану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" name="Содержимое 8" descr="image.jp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4714876" y="3929066"/>
            <a:ext cx="4286280" cy="2786082"/>
          </a:xfr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getImage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4143380"/>
            <a:ext cx="4143404" cy="24288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IMG_2208.JPG"/>
          <p:cNvPicPr>
            <a:picLocks noChangeAspect="1"/>
          </p:cNvPicPr>
          <p:nvPr/>
        </p:nvPicPr>
        <p:blipFill>
          <a:blip r:embed="rId4" cstate="print"/>
          <a:srcRect l="-1149" t="20833"/>
          <a:stretch>
            <a:fillRect/>
          </a:stretch>
        </p:blipFill>
        <p:spPr>
          <a:xfrm>
            <a:off x="357158" y="1285860"/>
            <a:ext cx="4143404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2400" b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0070C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Динамика расходов бюджета Камышевского сельского поселения Зимовниковского района на реализацию муниципальных  программ</a:t>
            </a:r>
            <a:endParaRPr lang="ru-RU" sz="2400" b="1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rgbClr val="0070C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1428736"/>
          <a:ext cx="8858280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28860" y="2571744"/>
            <a:ext cx="2428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Всего расходов 10570,3</a:t>
            </a:r>
          </a:p>
        </p:txBody>
      </p:sp>
      <p:sp>
        <p:nvSpPr>
          <p:cNvPr id="6" name="Стрелка вправо 5"/>
          <p:cNvSpPr/>
          <p:nvPr/>
        </p:nvSpPr>
        <p:spPr>
          <a:xfrm rot="20420406">
            <a:off x="4447315" y="3660478"/>
            <a:ext cx="1076008" cy="719253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 126,3%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Структура муниципальных программ</a:t>
            </a:r>
            <a:br>
              <a:rPr lang="ru-RU" sz="3200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</a:br>
            <a:r>
              <a:rPr lang="ru-RU" sz="3200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Камышевского сельского поселения Зимовниковского района в 2016 году</a:t>
            </a:r>
            <a:endParaRPr lang="ru-RU" sz="3200" b="1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57126" y="1571612"/>
            <a:ext cx="8644030" cy="528638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Всего  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12435,2 тыс.рублей</a:t>
            </a:r>
          </a:p>
          <a:p>
            <a:pPr algn="ctr"/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857620" y="1571612"/>
            <a:ext cx="1928826" cy="1285884"/>
          </a:xfrm>
          <a:prstGeom prst="ellipse">
            <a:avLst/>
          </a:prstGeom>
          <a:solidFill>
            <a:srgbClr val="F51A09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2">
                <a:lumMod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Управление муниципальными финансами и создание условий для эффективного управления муниципальными финансами</a:t>
            </a:r>
          </a:p>
          <a:p>
            <a:pPr algn="ctr"/>
            <a:r>
              <a:rPr lang="ru-RU" sz="9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(4831,8 тыс.руб.)</a:t>
            </a:r>
            <a:endParaRPr lang="ru-RU" sz="9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14348" y="2786058"/>
            <a:ext cx="2500330" cy="857256"/>
          </a:xfrm>
          <a:prstGeom prst="ellipse">
            <a:avLst/>
          </a:prstGeom>
          <a:solidFill>
            <a:srgbClr val="F51A09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Развитие культуры </a:t>
            </a:r>
          </a:p>
          <a:p>
            <a:pPr algn="ctr"/>
            <a:r>
              <a:rPr lang="ru-RU" sz="9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(10,0 тыс.руб.)</a:t>
            </a:r>
            <a:endParaRPr lang="ru-RU" sz="9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786446" y="1928802"/>
            <a:ext cx="2000264" cy="1143008"/>
          </a:xfrm>
          <a:prstGeom prst="ellipse">
            <a:avLst/>
          </a:prstGeom>
          <a:solidFill>
            <a:srgbClr val="F51A09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extrusionH="76200" prstMaterial="matte">
            <a:bevelT/>
            <a:extrusionClr>
              <a:schemeClr val="accent3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Развитие муниципальной службы и информационное общество </a:t>
            </a:r>
          </a:p>
          <a:p>
            <a:pPr algn="ctr"/>
            <a:r>
              <a:rPr lang="ru-RU" sz="9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(62,0 тыс.руб.)</a:t>
            </a:r>
            <a:endParaRPr lang="ru-RU" sz="9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286116" y="5429264"/>
            <a:ext cx="2286016" cy="1428736"/>
          </a:xfrm>
          <a:prstGeom prst="ellipse">
            <a:avLst/>
          </a:prstGeom>
          <a:solidFill>
            <a:srgbClr val="F51A09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Обеспечение качественными жилищно-коммунальными услугами населения Камышевского  сельского поселения</a:t>
            </a:r>
          </a:p>
          <a:p>
            <a:pPr algn="ctr"/>
            <a:r>
              <a:rPr lang="ru-RU" sz="9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(2371,8 тыс.руб.)</a:t>
            </a:r>
            <a:endParaRPr lang="ru-RU" sz="9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572264" y="3929066"/>
            <a:ext cx="2428892" cy="1071570"/>
          </a:xfrm>
          <a:prstGeom prst="ellipse">
            <a:avLst/>
          </a:prstGeom>
          <a:solidFill>
            <a:srgbClr val="F51A09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Обеспечение общественного порядка и противодействия преступности </a:t>
            </a:r>
          </a:p>
          <a:p>
            <a:pPr algn="ctr"/>
            <a:r>
              <a:rPr lang="ru-RU" sz="9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(1,0 тыс.руб.)</a:t>
            </a:r>
            <a:endParaRPr lang="ru-RU" sz="9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357818" y="4929198"/>
            <a:ext cx="2857520" cy="1285884"/>
          </a:xfrm>
          <a:prstGeom prst="ellipse">
            <a:avLst/>
          </a:prstGeom>
          <a:solidFill>
            <a:srgbClr val="F51A09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Защита населения и территории от чрезвычайных ситуаций, обеспечение пожарной безопасности и безопасности людей на водных объектах</a:t>
            </a:r>
          </a:p>
          <a:p>
            <a:pPr algn="ctr"/>
            <a:r>
              <a:rPr lang="ru-RU" sz="9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(7,7 тыс.руб.)</a:t>
            </a:r>
            <a:endParaRPr lang="ru-RU" sz="9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357290" y="4714884"/>
            <a:ext cx="2214578" cy="1428760"/>
          </a:xfrm>
          <a:prstGeom prst="ellipse">
            <a:avLst/>
          </a:prstGeom>
          <a:solidFill>
            <a:srgbClr val="F51A09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Энергосбережения и повышение энергетической эффективности</a:t>
            </a:r>
          </a:p>
          <a:p>
            <a:pPr algn="ctr"/>
            <a:r>
              <a:rPr lang="ru-RU" sz="9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(10,0 тыс.руб.)</a:t>
            </a:r>
            <a:endParaRPr lang="ru-RU" sz="9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000232" y="1857364"/>
            <a:ext cx="1857388" cy="1000132"/>
          </a:xfrm>
          <a:prstGeom prst="ellipse">
            <a:avLst/>
          </a:prstGeom>
          <a:solidFill>
            <a:srgbClr val="F51A09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Охрана окружающей среды и рациональное природопользование </a:t>
            </a:r>
          </a:p>
          <a:p>
            <a:pPr algn="ctr"/>
            <a:r>
              <a:rPr lang="ru-RU" sz="9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(18,3 тыс.руб.)</a:t>
            </a:r>
            <a:endParaRPr lang="ru-RU" sz="9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 flipH="1">
            <a:off x="6429388" y="3000372"/>
            <a:ext cx="2357454" cy="857256"/>
          </a:xfrm>
          <a:prstGeom prst="ellipse">
            <a:avLst/>
          </a:prstGeom>
          <a:solidFill>
            <a:srgbClr val="F51A09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Развитие транспортной системы</a:t>
            </a:r>
          </a:p>
          <a:p>
            <a:pPr algn="ctr"/>
            <a:r>
              <a:rPr lang="ru-RU" sz="9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(1396,8 тыс.руб.)</a:t>
            </a:r>
            <a:endParaRPr lang="ru-RU" sz="9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357158" y="3643314"/>
            <a:ext cx="2428892" cy="1143008"/>
          </a:xfrm>
          <a:prstGeom prst="ellipse">
            <a:avLst/>
          </a:prstGeom>
          <a:solidFill>
            <a:srgbClr val="F51A09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Развитие физической культуры и спорта</a:t>
            </a:r>
          </a:p>
          <a:p>
            <a:pPr algn="ctr"/>
            <a:r>
              <a:rPr lang="ru-RU" sz="9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(60,0 тыс.руб.)</a:t>
            </a:r>
            <a:endParaRPr lang="ru-RU" sz="9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user\Desktop\фото\imageQGMIPD7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643314"/>
            <a:ext cx="4714876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C:\Users\user\Desktop\фото\imageGOW6QHD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00438"/>
            <a:ext cx="4429124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imagePP9M1FX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48" y="0"/>
            <a:ext cx="4857752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imageLNLJ5VXW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0"/>
            <a:ext cx="4262014" cy="364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214283" y="785794"/>
            <a:ext cx="3214710" cy="5500726"/>
          </a:xfrm>
          <a:prstGeom prst="flowChartAlternateProcess">
            <a:avLst/>
          </a:prstGeom>
          <a:ln w="19050">
            <a:solidFill>
              <a:srgbClr val="C0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и исполнение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 Камышевского сельского поселения Зимовниковского района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основе муниципальных программ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Камышевского сельского поселения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00430" y="1428736"/>
            <a:ext cx="5365830" cy="4055979"/>
          </a:xfrm>
          <a:prstGeom prst="roundRect">
            <a:avLst/>
          </a:prstGeom>
          <a:ln w="19050">
            <a:solidFill>
              <a:srgbClr val="C0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Камышевского сельского поселения Зимовниковского района</a:t>
            </a:r>
            <a:endPara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сформирован и исполнен в программной структуре расходов на основе утвержденных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Администрацией Камышевского сельского поселения 10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их реализацию было направлено в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12 435,2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тыс. 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рублей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93,2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процента всех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расходов бюджета Камышевского сельского поселения Зимовниковского района.</a:t>
            </a: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1142984"/>
            <a:ext cx="3929058" cy="508634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>
                <a:solidFill>
                  <a:schemeClr val="tx1"/>
                </a:solidFill>
              </a:rPr>
              <a:t>Обеспечение сбалансированности  бюджета Камышевского сельского поселения Зимовниковского района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71902" y="928670"/>
            <a:ext cx="4857816" cy="54292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	Бюджету Камышевского сельского поселения Зимовниковского района предоставлено 1760,6 тыс. рублей безвозмездных поступлений из бюджетов других уровней (снижение к 2015 году на 879,7 тыс. рублей или 199,9%).В их числе дотации на выравнивание бюджетной обеспеченности   бюджета сельского поселения   в сумме 12,7 тыс.рублей (2,3% к уровню 2015 года).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	Просроченная кредиторская задолженность по расходам бюджета Камышевского сельского поселения Зимовниковского района на 01.01.2017 года недопущена.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  Муниципальный долг на 01.01.2017 года отсутствует.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 Бюджет Камышевского сельского поселения Зимовниковского района исполнен с профицитом в сумме 1656,3 тыс.руб.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3714744" y="285728"/>
            <a:ext cx="857256" cy="642942"/>
          </a:xfrm>
          <a:prstGeom prst="downArrow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357158" y="142852"/>
            <a:ext cx="8143932" cy="1241425"/>
          </a:xfrm>
        </p:spPr>
        <p:txBody>
          <a:bodyPr anchor="ctr">
            <a:noAutofit/>
          </a:bodyPr>
          <a:lstStyle/>
          <a:p>
            <a:pPr algn="ctr" eaLnBrk="1" hangingPunct="1"/>
            <a:r>
              <a:rPr lang="ru-RU" alt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UI" pitchFamily="34" charset="0"/>
                <a:cs typeface="Segoe UI" pitchFamily="34" charset="0"/>
              </a:rPr>
              <a:t>Динамика собственных доходов бюджета </a:t>
            </a:r>
            <a:br>
              <a:rPr lang="ru-RU" alt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UI" pitchFamily="34" charset="0"/>
                <a:cs typeface="Segoe UI" pitchFamily="34" charset="0"/>
              </a:rPr>
            </a:br>
            <a:r>
              <a:rPr lang="ru-RU" alt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UI" pitchFamily="34" charset="0"/>
                <a:cs typeface="Segoe UI" pitchFamily="34" charset="0"/>
              </a:rPr>
              <a:t>Камышевского сельского поселения </a:t>
            </a:r>
            <a: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UI" pitchFamily="34" charset="0"/>
                <a:cs typeface="Segoe UI" pitchFamily="34" charset="0"/>
              </a:rPr>
              <a:t>Зимовниковского района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14282" y="1571612"/>
          <a:ext cx="8429684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 flipH="1">
            <a:off x="2143108" y="1500174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Тыс.рублей</a:t>
            </a:r>
            <a:endParaRPr lang="ru-RU" sz="1400" b="1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14282" y="142852"/>
            <a:ext cx="8643966" cy="132556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pPr algn="ctr" eaLnBrk="1" hangingPunct="1"/>
            <a:r>
              <a:rPr lang="ru-RU" altLang="ru-RU" sz="2400" b="1" dirty="0" smtClean="0">
                <a:latin typeface="Book Antiqua" pitchFamily="18" charset="0"/>
                <a:cs typeface="Arial" charset="0"/>
              </a:rPr>
              <a:t>Структура поступлений бюджетообразующих налогов </a:t>
            </a:r>
            <a:br>
              <a:rPr lang="ru-RU" altLang="ru-RU" sz="2400" b="1" dirty="0" smtClean="0">
                <a:latin typeface="Book Antiqua" pitchFamily="18" charset="0"/>
                <a:cs typeface="Arial" charset="0"/>
              </a:rPr>
            </a:br>
            <a:r>
              <a:rPr lang="ru-RU" altLang="ru-RU" sz="2400" b="1" dirty="0" smtClean="0">
                <a:latin typeface="Book Antiqua" pitchFamily="18" charset="0"/>
                <a:cs typeface="Arial" charset="0"/>
              </a:rPr>
              <a:t>в бюджет Камышевского сельского поселения Зимовниковского района</a:t>
            </a:r>
            <a:endParaRPr lang="ru-RU" sz="2400" dirty="0" smtClean="0">
              <a:latin typeface="Book Antiqua" pitchFamily="18" charset="0"/>
              <a:cs typeface="Arial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428596" y="1500174"/>
          <a:ext cx="8286808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85786" y="142852"/>
            <a:ext cx="7572428" cy="101443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 fontScale="90000"/>
          </a:bodyPr>
          <a:lstStyle/>
          <a:p>
            <a:pPr algn="ctr" eaLnBrk="1" hangingPunct="1"/>
            <a:r>
              <a:rPr lang="ru-RU" altLang="ru-RU" sz="24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cs typeface="Arial" charset="0"/>
              </a:rPr>
              <a:t>Структура собственных доходов бюджета </a:t>
            </a:r>
            <a:br>
              <a:rPr lang="ru-RU" altLang="ru-RU" sz="24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cs typeface="Arial" charset="0"/>
              </a:rPr>
            </a:br>
            <a:r>
              <a:rPr lang="ru-RU" altLang="ru-RU" sz="24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cs typeface="Arial" charset="0"/>
              </a:rPr>
              <a:t>Камышевского сельского поселения Зимовниковского района в 2016 году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Bookman Old Style" pitchFamily="18" charset="0"/>
              <a:cs typeface="Arial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" y="1357298"/>
          <a:ext cx="8999443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643998" cy="1357322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ln w="3175">
                  <a:solidFill>
                    <a:srgbClr val="FFFF00"/>
                  </a:solidFill>
                </a:ln>
              </a:rPr>
              <a:t>Динамика расходов бюджета Камышевского сельского поселения Зимовниковского района в 2015-2016г.г.</a:t>
            </a:r>
            <a:r>
              <a:rPr lang="ru-RU" sz="3600" b="1" i="1" dirty="0" smtClean="0">
                <a:ln w="3175">
                  <a:solidFill>
                    <a:srgbClr val="FFFF00"/>
                  </a:solidFill>
                </a:ln>
              </a:rPr>
              <a:t/>
            </a:r>
            <a:br>
              <a:rPr lang="ru-RU" sz="3600" b="1" i="1" dirty="0" smtClean="0">
                <a:ln w="3175">
                  <a:solidFill>
                    <a:srgbClr val="FFFF00"/>
                  </a:solidFill>
                </a:ln>
              </a:rPr>
            </a:br>
            <a:r>
              <a:rPr lang="ru-RU" sz="14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a:rPr>
              <a:t>								</a:t>
            </a:r>
            <a:endParaRPr lang="ru-RU" sz="1400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785786" y="1571612"/>
          <a:ext cx="7615262" cy="4543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Стрелка вправо 6"/>
          <p:cNvSpPr/>
          <p:nvPr/>
        </p:nvSpPr>
        <p:spPr>
          <a:xfrm rot="20006968">
            <a:off x="4129262" y="3706045"/>
            <a:ext cx="1054277" cy="569274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126,3 %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рапеция 4"/>
          <p:cNvSpPr/>
          <p:nvPr/>
        </p:nvSpPr>
        <p:spPr>
          <a:xfrm>
            <a:off x="3357554" y="1285860"/>
            <a:ext cx="2857520" cy="642942"/>
          </a:xfrm>
          <a:prstGeom prst="trapezoid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scene3d>
            <a:camera prst="perspectiveBelow"/>
            <a:lightRig rig="threePt" dir="t"/>
          </a:scene3d>
          <a:sp3d extrusionH="76200">
            <a:bevelB w="165100" prst="coolSlant"/>
            <a:extrusionClr>
              <a:schemeClr val="bg1">
                <a:lumMod val="20000"/>
                <a:lumOff val="8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Физическая культура и спорт </a:t>
            </a:r>
            <a:r>
              <a:rPr lang="ru-RU" sz="1400" b="1" dirty="0" smtClean="0">
                <a:solidFill>
                  <a:schemeClr val="tx1"/>
                </a:solidFill>
              </a:rPr>
              <a:t>–</a:t>
            </a:r>
            <a:endParaRPr lang="ru-RU" sz="14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60,0 </a:t>
            </a:r>
            <a:r>
              <a:rPr lang="ru-RU" sz="1400" b="1" dirty="0">
                <a:solidFill>
                  <a:schemeClr val="tx1"/>
                </a:solidFill>
              </a:rPr>
              <a:t>тыс. рублей</a:t>
            </a:r>
          </a:p>
        </p:txBody>
      </p:sp>
      <p:sp>
        <p:nvSpPr>
          <p:cNvPr id="6" name="Трапеция 5"/>
          <p:cNvSpPr/>
          <p:nvPr/>
        </p:nvSpPr>
        <p:spPr>
          <a:xfrm>
            <a:off x="3071802" y="2000240"/>
            <a:ext cx="3429024" cy="785818"/>
          </a:xfrm>
          <a:prstGeom prst="trapezoid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scene3d>
            <a:camera prst="perspectiveBelow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/>
              <a:t>Национальная безопасность и правоохранительная деятельность </a:t>
            </a:r>
            <a:r>
              <a:rPr lang="ru-RU" sz="1200" b="1" dirty="0" smtClean="0"/>
              <a:t>– 73,5 </a:t>
            </a:r>
            <a:r>
              <a:rPr lang="ru-RU" sz="1200" b="1" dirty="0"/>
              <a:t>тыс.рублей</a:t>
            </a:r>
          </a:p>
        </p:txBody>
      </p:sp>
      <p:sp>
        <p:nvSpPr>
          <p:cNvPr id="7" name="Трапеция 6"/>
          <p:cNvSpPr/>
          <p:nvPr/>
        </p:nvSpPr>
        <p:spPr>
          <a:xfrm>
            <a:off x="2786050" y="2857496"/>
            <a:ext cx="4000528" cy="714380"/>
          </a:xfrm>
          <a:prstGeom prst="trapezoid">
            <a:avLst/>
          </a:prstGeom>
          <a:gradFill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/>
              <a:t>Национальная оборона – </a:t>
            </a:r>
            <a:r>
              <a:rPr lang="ru-RU" sz="1200" dirty="0" smtClean="0"/>
              <a:t>174,8 </a:t>
            </a:r>
            <a:r>
              <a:rPr lang="ru-RU" sz="1200" dirty="0"/>
              <a:t>тыс.рублей</a:t>
            </a:r>
          </a:p>
        </p:txBody>
      </p:sp>
      <p:sp>
        <p:nvSpPr>
          <p:cNvPr id="8" name="Трапеция 7"/>
          <p:cNvSpPr/>
          <p:nvPr/>
        </p:nvSpPr>
        <p:spPr>
          <a:xfrm>
            <a:off x="2500298" y="3643314"/>
            <a:ext cx="4572032" cy="714380"/>
          </a:xfrm>
          <a:prstGeom prst="trapezoid">
            <a:avLst/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Национальная экономика – </a:t>
            </a:r>
          </a:p>
          <a:p>
            <a:pPr algn="ctr">
              <a:defRPr/>
            </a:pPr>
            <a:r>
              <a:rPr lang="ru-RU" sz="1400" dirty="0" smtClean="0"/>
              <a:t>1441,8 </a:t>
            </a:r>
            <a:r>
              <a:rPr lang="ru-RU" sz="1400" dirty="0"/>
              <a:t>тыс. рублей</a:t>
            </a:r>
          </a:p>
        </p:txBody>
      </p:sp>
      <p:sp>
        <p:nvSpPr>
          <p:cNvPr id="10" name="Трапеция 9"/>
          <p:cNvSpPr/>
          <p:nvPr/>
        </p:nvSpPr>
        <p:spPr>
          <a:xfrm>
            <a:off x="1928794" y="5143512"/>
            <a:ext cx="5715040" cy="642942"/>
          </a:xfrm>
          <a:prstGeom prst="trapezoid">
            <a:avLst/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</a:rPr>
              <a:t>Культура, кинематография – </a:t>
            </a:r>
            <a:r>
              <a:rPr lang="ru-RU" sz="1400" dirty="0" smtClean="0">
                <a:solidFill>
                  <a:srgbClr val="002060"/>
                </a:solidFill>
              </a:rPr>
              <a:t>3709,2 </a:t>
            </a:r>
            <a:r>
              <a:rPr lang="ru-RU" sz="1400" dirty="0">
                <a:solidFill>
                  <a:srgbClr val="002060"/>
                </a:solidFill>
              </a:rPr>
              <a:t>тыс.рублей</a:t>
            </a:r>
          </a:p>
        </p:txBody>
      </p:sp>
      <p:sp>
        <p:nvSpPr>
          <p:cNvPr id="11" name="Трапеция 10"/>
          <p:cNvSpPr/>
          <p:nvPr/>
        </p:nvSpPr>
        <p:spPr>
          <a:xfrm>
            <a:off x="1643042" y="5857892"/>
            <a:ext cx="6286544" cy="785818"/>
          </a:xfrm>
          <a:prstGeom prst="trapezoid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</a:rPr>
              <a:t>Общегосударственные вопросы – </a:t>
            </a:r>
            <a:r>
              <a:rPr lang="ru-RU" sz="1400" dirty="0" smtClean="0">
                <a:solidFill>
                  <a:srgbClr val="002060"/>
                </a:solidFill>
              </a:rPr>
              <a:t>5447,1 </a:t>
            </a:r>
            <a:r>
              <a:rPr lang="ru-RU" sz="1400" dirty="0">
                <a:solidFill>
                  <a:srgbClr val="002060"/>
                </a:solidFill>
              </a:rPr>
              <a:t>тыс.рублей</a:t>
            </a:r>
          </a:p>
        </p:txBody>
      </p:sp>
      <p:sp>
        <p:nvSpPr>
          <p:cNvPr id="13" name="Овальная выноска 12"/>
          <p:cNvSpPr/>
          <p:nvPr/>
        </p:nvSpPr>
        <p:spPr>
          <a:xfrm rot="1524454">
            <a:off x="6332538" y="406400"/>
            <a:ext cx="1428750" cy="1000125"/>
          </a:xfrm>
          <a:prstGeom prst="wedgeEllipseCallou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002060"/>
                </a:solidFill>
              </a:rPr>
              <a:t>Удельный вес </a:t>
            </a:r>
            <a:r>
              <a:rPr lang="ru-RU" sz="1200" dirty="0" smtClean="0">
                <a:solidFill>
                  <a:srgbClr val="002060"/>
                </a:solidFill>
              </a:rPr>
              <a:t>0,4 </a:t>
            </a:r>
            <a:r>
              <a:rPr lang="ru-RU" sz="1200" dirty="0">
                <a:solidFill>
                  <a:srgbClr val="002060"/>
                </a:solidFill>
              </a:rPr>
              <a:t>%</a:t>
            </a:r>
          </a:p>
        </p:txBody>
      </p:sp>
      <p:sp>
        <p:nvSpPr>
          <p:cNvPr id="14" name="Овальная выноска 13"/>
          <p:cNvSpPr/>
          <p:nvPr/>
        </p:nvSpPr>
        <p:spPr>
          <a:xfrm>
            <a:off x="6500813" y="1714500"/>
            <a:ext cx="1500187" cy="1000125"/>
          </a:xfrm>
          <a:prstGeom prst="wedgeEllipseCallou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002060"/>
                </a:solidFill>
              </a:rPr>
              <a:t>Удельный вес </a:t>
            </a:r>
            <a:r>
              <a:rPr lang="ru-RU" sz="1200" dirty="0" smtClean="0">
                <a:solidFill>
                  <a:srgbClr val="002060"/>
                </a:solidFill>
              </a:rPr>
              <a:t>1,3 </a:t>
            </a:r>
            <a:r>
              <a:rPr lang="ru-RU" sz="1200" dirty="0">
                <a:solidFill>
                  <a:srgbClr val="002060"/>
                </a:solidFill>
              </a:rPr>
              <a:t>%</a:t>
            </a:r>
          </a:p>
        </p:txBody>
      </p:sp>
      <p:sp>
        <p:nvSpPr>
          <p:cNvPr id="16" name="Овальная выноска 15"/>
          <p:cNvSpPr/>
          <p:nvPr/>
        </p:nvSpPr>
        <p:spPr>
          <a:xfrm>
            <a:off x="7786688" y="5357813"/>
            <a:ext cx="1357312" cy="1000125"/>
          </a:xfrm>
          <a:prstGeom prst="wedgeEllipseCallou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002060"/>
                </a:solidFill>
              </a:rPr>
              <a:t>Удельный вес </a:t>
            </a:r>
            <a:r>
              <a:rPr lang="ru-RU" sz="1200" dirty="0" smtClean="0">
                <a:solidFill>
                  <a:srgbClr val="002060"/>
                </a:solidFill>
              </a:rPr>
              <a:t>40,8%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17" name="Овальная выноска 16"/>
          <p:cNvSpPr/>
          <p:nvPr/>
        </p:nvSpPr>
        <p:spPr>
          <a:xfrm>
            <a:off x="7286644" y="4071942"/>
            <a:ext cx="1428760" cy="785818"/>
          </a:xfrm>
          <a:prstGeom prst="wedgeEllipseCallou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002060"/>
                </a:solidFill>
              </a:rPr>
              <a:t>Удельный вес </a:t>
            </a:r>
            <a:r>
              <a:rPr lang="ru-RU" sz="1200" dirty="0" smtClean="0">
                <a:solidFill>
                  <a:srgbClr val="002060"/>
                </a:solidFill>
              </a:rPr>
              <a:t>18,0%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18" name="Овальная выноска 17"/>
          <p:cNvSpPr/>
          <p:nvPr/>
        </p:nvSpPr>
        <p:spPr>
          <a:xfrm rot="15913435">
            <a:off x="1124209" y="1078321"/>
            <a:ext cx="1008557" cy="127476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ru-RU" sz="1200" dirty="0">
                <a:solidFill>
                  <a:srgbClr val="002060"/>
                </a:solidFill>
              </a:rPr>
              <a:t>Удельный вес </a:t>
            </a:r>
            <a:r>
              <a:rPr lang="ru-RU" sz="1200" dirty="0" smtClean="0">
                <a:solidFill>
                  <a:srgbClr val="002060"/>
                </a:solidFill>
              </a:rPr>
              <a:t>0,6 </a:t>
            </a:r>
            <a:r>
              <a:rPr lang="ru-RU" sz="1200" dirty="0">
                <a:solidFill>
                  <a:srgbClr val="002060"/>
                </a:solidFill>
              </a:rPr>
              <a:t>%</a:t>
            </a:r>
          </a:p>
        </p:txBody>
      </p:sp>
      <p:sp>
        <p:nvSpPr>
          <p:cNvPr id="19" name="Овальная выноска 18"/>
          <p:cNvSpPr/>
          <p:nvPr/>
        </p:nvSpPr>
        <p:spPr>
          <a:xfrm rot="15830712">
            <a:off x="786708" y="2785683"/>
            <a:ext cx="1150917" cy="144303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ru-RU" sz="1200" dirty="0">
                <a:solidFill>
                  <a:srgbClr val="002060"/>
                </a:solidFill>
              </a:rPr>
              <a:t>Удельный вес  </a:t>
            </a:r>
            <a:r>
              <a:rPr lang="ru-RU" sz="1200" dirty="0" smtClean="0">
                <a:solidFill>
                  <a:srgbClr val="002060"/>
                </a:solidFill>
              </a:rPr>
              <a:t>10,8%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20" name="Овальная выноска 19"/>
          <p:cNvSpPr/>
          <p:nvPr/>
        </p:nvSpPr>
        <p:spPr>
          <a:xfrm rot="15830712">
            <a:off x="388427" y="4315118"/>
            <a:ext cx="1073052" cy="145097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ru-RU" sz="1200" dirty="0">
                <a:solidFill>
                  <a:srgbClr val="002060"/>
                </a:solidFill>
              </a:rPr>
              <a:t>Удельный вес </a:t>
            </a:r>
            <a:r>
              <a:rPr lang="ru-RU" sz="1200" dirty="0" smtClean="0">
                <a:solidFill>
                  <a:srgbClr val="002060"/>
                </a:solidFill>
              </a:rPr>
              <a:t>27,8%</a:t>
            </a:r>
            <a:endParaRPr lang="ru-RU" sz="12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n-cs"/>
              </a:rPr>
              <a:t>Исполнение расходной части бюджета Камышевского сельского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n-cs"/>
              </a:rPr>
              <a:t>поселения Зимовниковского района и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n-cs"/>
              </a:rPr>
              <a:t>удельный вес в структуре расходов за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n-cs"/>
              </a:rPr>
              <a:t>2016 год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+mn-cs"/>
            </a:endParaRPr>
          </a:p>
        </p:txBody>
      </p:sp>
      <p:sp>
        <p:nvSpPr>
          <p:cNvPr id="22" name="Трапеция 21"/>
          <p:cNvSpPr/>
          <p:nvPr/>
        </p:nvSpPr>
        <p:spPr>
          <a:xfrm>
            <a:off x="2214546" y="4429132"/>
            <a:ext cx="5143536" cy="642942"/>
          </a:xfrm>
          <a:prstGeom prst="trapezoid">
            <a:avLst/>
          </a:prstGeom>
          <a:gradFill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</a:rPr>
              <a:t>Жилищно-коммунальное хозяйство – </a:t>
            </a:r>
            <a:r>
              <a:rPr lang="ru-RU" sz="1400" dirty="0" smtClean="0">
                <a:solidFill>
                  <a:srgbClr val="002060"/>
                </a:solidFill>
              </a:rPr>
              <a:t>2400,1 </a:t>
            </a:r>
            <a:r>
              <a:rPr lang="ru-RU" sz="1400" dirty="0">
                <a:solidFill>
                  <a:srgbClr val="002060"/>
                </a:solidFill>
              </a:rPr>
              <a:t>тыс.рублей</a:t>
            </a:r>
          </a:p>
        </p:txBody>
      </p:sp>
      <p:sp>
        <p:nvSpPr>
          <p:cNvPr id="23" name="Трапеция 22"/>
          <p:cNvSpPr/>
          <p:nvPr/>
        </p:nvSpPr>
        <p:spPr>
          <a:xfrm>
            <a:off x="3571868" y="642918"/>
            <a:ext cx="2357454" cy="571504"/>
          </a:xfrm>
          <a:prstGeom prst="trapezoid">
            <a:avLst/>
          </a:prstGeom>
          <a:gradFill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Социальная политика –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10,1 тыс. рублей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5" name="Овальная выноска 24"/>
          <p:cNvSpPr/>
          <p:nvPr/>
        </p:nvSpPr>
        <p:spPr>
          <a:xfrm rot="15913435">
            <a:off x="2221824" y="352582"/>
            <a:ext cx="789038" cy="122212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ru-RU" sz="1200" dirty="0">
                <a:solidFill>
                  <a:srgbClr val="002060"/>
                </a:solidFill>
              </a:rPr>
              <a:t>Удельный вес </a:t>
            </a:r>
            <a:r>
              <a:rPr lang="ru-RU" sz="1200" dirty="0" smtClean="0">
                <a:solidFill>
                  <a:srgbClr val="002060"/>
                </a:solidFill>
              </a:rPr>
              <a:t>0,6 </a:t>
            </a:r>
            <a:r>
              <a:rPr lang="ru-RU" sz="1200" dirty="0">
                <a:solidFill>
                  <a:srgbClr val="002060"/>
                </a:solidFill>
              </a:rPr>
              <a:t>%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2400" b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0070C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Динамика расходов бюджета Камышевского сельского поселения Зимовниковского района на реализацию муниципальных  программ</a:t>
            </a:r>
            <a:endParaRPr lang="ru-RU" sz="2400" b="1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rgbClr val="0070C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1428736"/>
          <a:ext cx="8858280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28860" y="2571744"/>
            <a:ext cx="2428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Всего расходов 10570,3</a:t>
            </a:r>
          </a:p>
        </p:txBody>
      </p:sp>
      <p:sp>
        <p:nvSpPr>
          <p:cNvPr id="6" name="Стрелка вправо 5"/>
          <p:cNvSpPr/>
          <p:nvPr/>
        </p:nvSpPr>
        <p:spPr>
          <a:xfrm rot="20420406">
            <a:off x="4447315" y="3660478"/>
            <a:ext cx="1076008" cy="719253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 126,3%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2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3630</TotalTime>
  <Words>635</Words>
  <Application>Microsoft Office PowerPoint</Application>
  <PresentationFormat>Экран (4:3)</PresentationFormat>
  <Paragraphs>129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2_Тема Office</vt:lpstr>
      <vt:lpstr>Исполнение бюджета  Камышевского сельского поселения Зимовниковского района за 2016 год</vt:lpstr>
      <vt:lpstr>Слайд 2</vt:lpstr>
      <vt:lpstr>Слайд 3</vt:lpstr>
      <vt:lpstr>Динамика собственных доходов бюджета  Камышевского сельского поселения Зимовниковского района</vt:lpstr>
      <vt:lpstr>Структура поступлений бюджетообразующих налогов  в бюджет Камышевского сельского поселения Зимовниковского района</vt:lpstr>
      <vt:lpstr>Структура собственных доходов бюджета  Камышевского сельского поселения Зимовниковского района в 2016 году</vt:lpstr>
      <vt:lpstr>Динамика расходов бюджета Камышевского сельского поселения Зимовниковского района в 2015-2016г.г.         </vt:lpstr>
      <vt:lpstr>Слайд 8</vt:lpstr>
      <vt:lpstr>Динамика расходов бюджета Камышевского сельского поселения Зимовниковского района на реализацию муниципальных  программ</vt:lpstr>
      <vt:lpstr>Исполнение  по разделу 04 «Национальная экономика» за 2016 год в сумме 1441,8 тыс.рублей.</vt:lpstr>
      <vt:lpstr>Исполнение расходов по разделу 05 «Жилищно-коммунальное хозяйство» за 2016 год.</vt:lpstr>
      <vt:lpstr>Исполнение расходов на социальную сферу  за 2016 год</vt:lpstr>
      <vt:lpstr>Динамика расходов бюджета Камышевского сельского поселения Зимовниковского района на реализацию муниципальных  программ</vt:lpstr>
      <vt:lpstr>Структура муниципальных программ Камышевского сельского поселения Зимовниковского района в 2016 году</vt:lpstr>
      <vt:lpstr>Слайд 15</vt:lpstr>
    </vt:vector>
  </TitlesOfParts>
  <Company>Финансовый отдел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Структура налоговых доходов бюджета Багаевского района в 2013 году.</dc:title>
  <dc:creator>Мандрык</dc:creator>
  <cp:lastModifiedBy>user</cp:lastModifiedBy>
  <cp:revision>541</cp:revision>
  <dcterms:created xsi:type="dcterms:W3CDTF">2014-04-18T06:48:05Z</dcterms:created>
  <dcterms:modified xsi:type="dcterms:W3CDTF">2017-07-20T11:18:02Z</dcterms:modified>
</cp:coreProperties>
</file>