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4"/>
  </p:notesMasterIdLst>
  <p:sldIdLst>
    <p:sldId id="264" r:id="rId2"/>
    <p:sldId id="274" r:id="rId3"/>
    <p:sldId id="317" r:id="rId4"/>
    <p:sldId id="359" r:id="rId5"/>
    <p:sldId id="360" r:id="rId6"/>
    <p:sldId id="361" r:id="rId7"/>
    <p:sldId id="326" r:id="rId8"/>
    <p:sldId id="373" r:id="rId9"/>
    <p:sldId id="375" r:id="rId10"/>
    <p:sldId id="376" r:id="rId11"/>
    <p:sldId id="335" r:id="rId12"/>
    <p:sldId id="3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76B"/>
    <a:srgbClr val="037106"/>
    <a:srgbClr val="4706CA"/>
    <a:srgbClr val="FF0000"/>
    <a:srgbClr val="33CC33"/>
    <a:srgbClr val="CCFFFF"/>
    <a:srgbClr val="FB81CF"/>
    <a:srgbClr val="FF3399"/>
    <a:srgbClr val="FF6699"/>
    <a:srgbClr val="FC1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732" autoAdjust="0"/>
    <p:restoredTop sz="93772" autoAdjust="0"/>
  </p:normalViewPr>
  <p:slideViewPr>
    <p:cSldViewPr>
      <p:cViewPr varScale="1">
        <p:scale>
          <a:sx n="107" d="100"/>
          <a:sy n="107" d="100"/>
        </p:scale>
        <p:origin x="13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1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6.2012823959020904E-3"/>
                  <c:y val="-3.957256430030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99-4A47-A31F-169FBF959896}"/>
                </c:ext>
              </c:extLst>
            </c:dLbl>
            <c:dLbl>
              <c:idx val="1"/>
              <c:layout>
                <c:manualLayout>
                  <c:x val="9.6200444978633767E-3"/>
                  <c:y val="-2.8001818911418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99-4A47-A31F-169FBF959896}"/>
                </c:ext>
              </c:extLst>
            </c:dLbl>
            <c:dLbl>
              <c:idx val="2"/>
              <c:layout>
                <c:manualLayout>
                  <c:x val="1.5503205989755209E-3"/>
                  <c:y val="-4.4084635373585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99-4A47-A31F-169FBF959896}"/>
                </c:ext>
              </c:extLst>
            </c:dLbl>
            <c:dLbl>
              <c:idx val="3"/>
              <c:layout>
                <c:manualLayout>
                  <c:x val="7.7516029948776089E-3"/>
                  <c:y val="-3.2237108338063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99-4A47-A31F-169FBF959896}"/>
                </c:ext>
              </c:extLst>
            </c:dLbl>
            <c:dLbl>
              <c:idx val="4"/>
              <c:layout>
                <c:manualLayout>
                  <c:x val="6.9708306978055176E-2"/>
                  <c:y val="-4.01353536484698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5407467231274"/>
                      <c:h val="7.73058562330378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799-4A47-A31F-169FBF959896}"/>
                </c:ext>
              </c:extLst>
            </c:dLbl>
            <c:dLbl>
              <c:idx val="5"/>
              <c:layout>
                <c:manualLayout>
                  <c:x val="0"/>
                  <c:y val="-0.29546676227142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99-4A47-A31F-169FBF9598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6835.4</c:v>
                </c:pt>
                <c:pt idx="1">
                  <c:v>10190.200000000001</c:v>
                </c:pt>
                <c:pt idx="2">
                  <c:v>13244.3</c:v>
                </c:pt>
                <c:pt idx="3">
                  <c:v>8041.2</c:v>
                </c:pt>
                <c:pt idx="4" formatCode="#,##0.00">
                  <c:v>5883.8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99-4A47-A31F-169FBF9598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9829632"/>
        <c:axId val="99831168"/>
        <c:axId val="0"/>
      </c:bar3DChart>
      <c:catAx>
        <c:axId val="998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831168"/>
        <c:crosses val="autoZero"/>
        <c:auto val="1"/>
        <c:lblAlgn val="ctr"/>
        <c:lblOffset val="100"/>
        <c:noMultiLvlLbl val="0"/>
      </c:catAx>
      <c:valAx>
        <c:axId val="9983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8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4.0577925267262775E-2"/>
                  <c:y val="1.731788645278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D7-4C36-9CDA-42B7D10B4882}"/>
                </c:ext>
              </c:extLst>
            </c:dLbl>
            <c:dLbl>
              <c:idx val="2"/>
              <c:layout>
                <c:manualLayout>
                  <c:x val="-3.1947996456700892E-2"/>
                  <c:y val="-1.6398352658828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D7-4C36-9CDA-42B7D10B4882}"/>
                </c:ext>
              </c:extLst>
            </c:dLbl>
            <c:dLbl>
              <c:idx val="3"/>
              <c:layout>
                <c:manualLayout>
                  <c:x val="-1.813154838318624E-2"/>
                  <c:y val="1.731788645278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D7-4C36-9CDA-42B7D10B48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928.5</c:v>
                </c:pt>
                <c:pt idx="1">
                  <c:v>0</c:v>
                </c:pt>
                <c:pt idx="2">
                  <c:v>3237.6</c:v>
                </c:pt>
                <c:pt idx="3">
                  <c:v>2310.4</c:v>
                </c:pt>
                <c:pt idx="4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D7-4C36-9CDA-42B7D10B48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3</c:v>
                </c:pt>
              </c:strCache>
            </c:strRef>
          </c:tx>
          <c:spPr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1.5325563232549855E-3"/>
                  <c:y val="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5D7-4C36-9CDA-42B7D10B4882}"/>
                </c:ext>
              </c:extLst>
            </c:dLbl>
            <c:dLbl>
              <c:idx val="1"/>
              <c:layout>
                <c:manualLayout>
                  <c:x val="-1.1227605334736723E-2"/>
                  <c:y val="-2.86588032448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D7-4C36-9CDA-42B7D10B4882}"/>
                </c:ext>
              </c:extLst>
            </c:dLbl>
            <c:dLbl>
              <c:idx val="2"/>
              <c:layout>
                <c:manualLayout>
                  <c:x val="-3.1947996456700892E-2"/>
                  <c:y val="-3.785414118439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D7-4C36-9CDA-42B7D10B4882}"/>
                </c:ext>
              </c:extLst>
            </c:dLbl>
            <c:dLbl>
              <c:idx val="3"/>
              <c:layout>
                <c:manualLayout>
                  <c:x val="2.5802807621627516E-3"/>
                  <c:y val="-2.86588032448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D7-4C36-9CDA-42B7D10B4882}"/>
                </c:ext>
              </c:extLst>
            </c:dLbl>
            <c:dLbl>
              <c:idx val="4"/>
              <c:layout>
                <c:manualLayout>
                  <c:x val="-3.3716239111609793E-2"/>
                  <c:y val="2.1548670726979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5D7-4C36-9CDA-42B7D10B48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811.9</c:v>
                </c:pt>
                <c:pt idx="1">
                  <c:v>419.4</c:v>
                </c:pt>
                <c:pt idx="2">
                  <c:v>3619.8</c:v>
                </c:pt>
                <c:pt idx="3">
                  <c:v>6670.9</c:v>
                </c:pt>
                <c:pt idx="4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5D7-4C36-9CDA-42B7D10B48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4</c:v>
                </c:pt>
              </c:strCache>
            </c:strRef>
          </c:tx>
          <c:spPr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5325563232549864E-3"/>
                  <c:y val="-6.7339596021809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D7-4C36-9CDA-42B7D10B4882}"/>
                </c:ext>
              </c:extLst>
            </c:dLbl>
            <c:dLbl>
              <c:idx val="1"/>
              <c:layout>
                <c:manualLayout>
                  <c:x val="-2.1592081884026261E-2"/>
                  <c:y val="-6.2375042356477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D7-4C36-9CDA-42B7D10B4882}"/>
                </c:ext>
              </c:extLst>
            </c:dLbl>
            <c:dLbl>
              <c:idx val="2"/>
              <c:layout>
                <c:manualLayout>
                  <c:x val="2.2988344848824786E-2"/>
                  <c:y val="-1.0774335363489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5D7-4C36-9CDA-42B7D10B4882}"/>
                </c:ext>
              </c:extLst>
            </c:dLbl>
            <c:dLbl>
              <c:idx val="3"/>
              <c:layout>
                <c:manualLayout>
                  <c:x val="-2.6761477193748287E-2"/>
                  <c:y val="-5.0114591770438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D7-4C36-9CDA-42B7D10B4882}"/>
                </c:ext>
              </c:extLst>
            </c:dLbl>
            <c:dLbl>
              <c:idx val="4"/>
              <c:layout>
                <c:manualLayout>
                  <c:x val="-3.0651126465099834E-2"/>
                  <c:y val="-4.8484509135703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D7-4C36-9CDA-42B7D10B48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885.1</c:v>
                </c:pt>
                <c:pt idx="1">
                  <c:v>583.20000000000005</c:v>
                </c:pt>
                <c:pt idx="2">
                  <c:v>3681</c:v>
                </c:pt>
                <c:pt idx="3">
                  <c:v>7693.5</c:v>
                </c:pt>
                <c:pt idx="4">
                  <c:v>11.7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5D7-4C36-9CDA-42B7D10B488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5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7.6627816162749274E-3"/>
                  <c:y val="4.8484509135703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5D7-4C36-9CDA-42B7D10B4882}"/>
                </c:ext>
              </c:extLst>
            </c:dLbl>
            <c:dLbl>
              <c:idx val="4"/>
              <c:layout>
                <c:manualLayout>
                  <c:x val="1.8390675879059827E-2"/>
                  <c:y val="-4.309734145395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61-47E6-A190-C4290FC81EFD}"/>
                </c:ext>
              </c:extLst>
            </c:dLbl>
            <c:dLbl>
              <c:idx val="5"/>
              <c:layout>
                <c:manualLayout>
                  <c:x val="0"/>
                  <c:y val="-5.9258844499192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61-47E6-A190-C4290FC81EFD}"/>
                </c:ext>
              </c:extLst>
            </c:dLbl>
            <c:dLbl>
              <c:idx val="6"/>
              <c:layout>
                <c:manualLayout>
                  <c:x val="1.68581195558048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61-47E6-A190-C4290FC81E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762.2</c:v>
                </c:pt>
                <c:pt idx="1">
                  <c:v>0</c:v>
                </c:pt>
                <c:pt idx="2">
                  <c:v>3506.6</c:v>
                </c:pt>
                <c:pt idx="3">
                  <c:v>3012.9</c:v>
                </c:pt>
                <c:pt idx="4">
                  <c:v>19.100000000000001</c:v>
                </c:pt>
                <c:pt idx="5">
                  <c:v>1.7</c:v>
                </c:pt>
                <c:pt idx="6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5D7-4C36-9CDA-42B7D10B488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6</c:v>
                </c:pt>
              </c:strCache>
            </c:strRef>
          </c:tx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1064.9000000000001</c:v>
                </c:pt>
                <c:pt idx="1">
                  <c:v>0</c:v>
                </c:pt>
                <c:pt idx="2">
                  <c:v>3688</c:v>
                </c:pt>
                <c:pt idx="3">
                  <c:v>631.20000000000005</c:v>
                </c:pt>
                <c:pt idx="4">
                  <c:v>18.100000000000001</c:v>
                </c:pt>
                <c:pt idx="5">
                  <c:v>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9B-4382-AB62-C146AB206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738432"/>
        <c:axId val="110744704"/>
      </c:lineChart>
      <c:catAx>
        <c:axId val="110738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 i="1" baseline="0"/>
            </a:pPr>
            <a:endParaRPr lang="ru-RU"/>
          </a:p>
        </c:txPr>
        <c:crossAx val="110744704"/>
        <c:crosses val="autoZero"/>
        <c:auto val="1"/>
        <c:lblAlgn val="ctr"/>
        <c:lblOffset val="100"/>
        <c:noMultiLvlLbl val="0"/>
      </c:catAx>
      <c:valAx>
        <c:axId val="11074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73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800823670585829"/>
          <c:y val="0.35597089063031562"/>
          <c:w val="6.6666200061591865E-2"/>
          <c:h val="0.3466048542198491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122373091846221"/>
          <c:w val="0.48577958090377182"/>
          <c:h val="0.638980176377485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7"/>
          <c:dPt>
            <c:idx val="0"/>
            <c:bubble3D val="0"/>
            <c:spPr>
              <a:solidFill>
                <a:srgbClr val="3333CC"/>
              </a:solidFill>
            </c:spPr>
            <c:extLst>
              <c:ext xmlns:c16="http://schemas.microsoft.com/office/drawing/2014/chart" uri="{C3380CC4-5D6E-409C-BE32-E72D297353CC}">
                <c16:uniqueId val="{00000000-5237-4632-A798-3C0DBFAF7BD6}"/>
              </c:ext>
            </c:extLst>
          </c:dPt>
          <c:dPt>
            <c:idx val="1"/>
            <c:bubble3D val="0"/>
            <c:spPr>
              <a:solidFill>
                <a:srgbClr val="E4287D"/>
              </a:solidFill>
            </c:spPr>
            <c:extLst>
              <c:ext xmlns:c16="http://schemas.microsoft.com/office/drawing/2014/chart" uri="{C3380CC4-5D6E-409C-BE32-E72D297353CC}">
                <c16:uniqueId val="{00000001-5237-4632-A798-3C0DBFAF7BD6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</c:spPr>
            <c:extLst>
              <c:ext xmlns:c16="http://schemas.microsoft.com/office/drawing/2014/chart" uri="{C3380CC4-5D6E-409C-BE32-E72D297353CC}">
                <c16:uniqueId val="{00000002-5237-4632-A798-3C0DBFAF7BD6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237-4632-A798-3C0DBFAF7BD6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4-5237-4632-A798-3C0DBFAF7BD6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5237-4632-A798-3C0DBFAF7BD6}"/>
              </c:ext>
            </c:extLst>
          </c:dPt>
          <c:dPt>
            <c:idx val="6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6-5237-4632-A798-3C0DBFAF7BD6}"/>
              </c:ext>
            </c:extLst>
          </c:dPt>
          <c:dLbls>
            <c:dLbl>
              <c:idx val="0"/>
              <c:layout>
                <c:manualLayout>
                  <c:x val="-8.7923415387958698E-2"/>
                  <c:y val="-0.258527244469808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37-4632-A798-3C0DBFAF7BD6}"/>
                </c:ext>
              </c:extLst>
            </c:dLbl>
            <c:dLbl>
              <c:idx val="1"/>
              <c:layout>
                <c:manualLayout>
                  <c:x val="5.2348322198445783E-2"/>
                  <c:y val="6.06257836270853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37-4632-A798-3C0DBFAF7BD6}"/>
                </c:ext>
              </c:extLst>
            </c:dLbl>
            <c:dLbl>
              <c:idx val="2"/>
              <c:layout>
                <c:manualLayout>
                  <c:x val="8.9403890706841798E-4"/>
                  <c:y val="-0.150332816904782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37-4632-A798-3C0DBFAF7BD6}"/>
                </c:ext>
              </c:extLst>
            </c:dLbl>
            <c:dLbl>
              <c:idx val="3"/>
              <c:layout>
                <c:manualLayout>
                  <c:x val="-1.4857572328488607E-2"/>
                  <c:y val="-2.74878413020388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37-4632-A798-3C0DBFAF7BD6}"/>
                </c:ext>
              </c:extLst>
            </c:dLbl>
            <c:dLbl>
              <c:idx val="4"/>
              <c:layout>
                <c:manualLayout>
                  <c:x val="-2.8844261301188577E-2"/>
                  <c:y val="-5.00463188493764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37-4632-A798-3C0DBFAF7BD6}"/>
                </c:ext>
              </c:extLst>
            </c:dLbl>
            <c:dLbl>
              <c:idx val="7"/>
              <c:layout>
                <c:manualLayout>
                  <c:x val="2.5813000985497412E-2"/>
                  <c:y val="-3.22898282209568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37-4632-A798-3C0DBFAF7BD6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 - 1064,9 тыс.рублей</c:v>
                </c:pt>
                <c:pt idx="1">
                  <c:v>Налоги на совокупный доход - 631,2 тыс.рублей</c:v>
                </c:pt>
                <c:pt idx="2">
                  <c:v>Налог на имущество - 3688,0 тыс.рублей </c:v>
                </c:pt>
                <c:pt idx="3">
                  <c:v>Госпошлина - 18,1 тыс.рублей</c:v>
                </c:pt>
                <c:pt idx="4">
                  <c:v>Доходы от использования имущества - 452,6 тыс.рублей</c:v>
                </c:pt>
                <c:pt idx="5">
                  <c:v>Штрафы - 15,8 тыс.рублей</c:v>
                </c:pt>
                <c:pt idx="6">
                  <c:v>Доходы от оказания платных услуг (работ) и компенсации затрат государства - 13,2 тыс.рублей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1064.9000000000001</c:v>
                </c:pt>
                <c:pt idx="1">
                  <c:v>631.20000000000005</c:v>
                </c:pt>
                <c:pt idx="2">
                  <c:v>3688</c:v>
                </c:pt>
                <c:pt idx="3">
                  <c:v>18.100000000000001</c:v>
                </c:pt>
                <c:pt idx="4">
                  <c:v>452.6</c:v>
                </c:pt>
                <c:pt idx="5">
                  <c:v>15.8</c:v>
                </c:pt>
                <c:pt idx="6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37-4632-A798-3C0DBFAF7B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93377612370011"/>
          <c:y val="0"/>
          <c:w val="0.5406622387629989"/>
          <c:h val="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тыс. рублей</a:t>
            </a:r>
          </a:p>
        </c:rich>
      </c:tx>
      <c:layout>
        <c:manualLayout>
          <c:xMode val="edge"/>
          <c:yMode val="edge"/>
          <c:x val="0.84589117332556218"/>
          <c:y val="2.244826128715601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077349144394"/>
          <c:y val="0.13749770823580271"/>
          <c:w val="0.88106922650855668"/>
          <c:h val="0.73108675513261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6.0037330298025202E-2"/>
                  <c:y val="-0.40530936560665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7D-4124-B5FA-1D18AD7760E7}"/>
                </c:ext>
              </c:extLst>
            </c:dLbl>
            <c:dLbl>
              <c:idx val="1"/>
              <c:layout>
                <c:manualLayout>
                  <c:x val="4.6695701342908492E-2"/>
                  <c:y val="-0.3298379664936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7D-4124-B5FA-1D18AD7760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12182.3</c:v>
                </c:pt>
                <c:pt idx="1">
                  <c:v>8476.5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7D-4124-B5FA-1D18AD776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16075520"/>
        <c:axId val="116085504"/>
        <c:axId val="0"/>
      </c:bar3DChart>
      <c:catAx>
        <c:axId val="1160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6085504"/>
        <c:crosses val="autoZero"/>
        <c:auto val="1"/>
        <c:lblAlgn val="ctr"/>
        <c:lblOffset val="100"/>
        <c:noMultiLvlLbl val="0"/>
      </c:catAx>
      <c:valAx>
        <c:axId val="116085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607552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0.41277</cdr:x>
      <cdr:y>0.35211</cdr:y>
    </cdr:from>
    <cdr:to>
      <cdr:x>0.41277</cdr:x>
      <cdr:y>0.42254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6200000" flipV="1">
          <a:off x="3536148" y="1964545"/>
          <a:ext cx="3571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0.01783</cdr:x>
      <cdr:y>0.41026</cdr:y>
    </cdr:from>
    <cdr:to>
      <cdr:x>0.01783</cdr:x>
      <cdr:y>0.44118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>
          <a:off x="74996" y="2372161"/>
          <a:ext cx="1722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21D8-9D3E-4B3D-B640-00CF50CB81D4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914F-40AF-4B36-A346-8D64A86642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615-9A74-4633-BC7D-6C317AC7F7A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AD36-C6A2-4B14-8494-71A6AD069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8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22EA-7D03-4102-BFFD-0F038D9BA26B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357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Исполнение бюджета</a:t>
            </a:r>
            <a:br>
              <a:rPr lang="ru-RU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Камышевского сельского поселения Зимовниковского района за 2018 год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772400" cy="67266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0241" name="Picture 1" descr="C:\Documents and Settings\sekretar1\Рабочий стол\ПРЕЗЕНТАЦИЯ\картинки\Зимовники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6248" y="3214686"/>
            <a:ext cx="4500594" cy="335756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 l="28808" t="47727" r="44784" b="27273"/>
          <a:stretch>
            <a:fillRect/>
          </a:stretch>
        </p:blipFill>
        <p:spPr bwMode="auto">
          <a:xfrm>
            <a:off x="509558" y="3214686"/>
            <a:ext cx="3214710" cy="33575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/>
              <a:t>Исполнение расходов по разделу 05 «Жилищно-коммунальное хозяйство» за 2018 год.</a:t>
            </a:r>
            <a:endParaRPr lang="ru-RU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784"/>
            <a:ext cx="5040560" cy="136815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ru-RU" sz="2900" dirty="0"/>
              <a:t>Расход составил 149,0</a:t>
            </a:r>
            <a:r>
              <a:rPr lang="ru-RU" sz="2900" b="1" dirty="0"/>
              <a:t> </a:t>
            </a:r>
            <a:r>
              <a:rPr lang="ru-RU" sz="2900" dirty="0"/>
              <a:t>тыс. рублей</a:t>
            </a:r>
          </a:p>
          <a:p>
            <a:pPr eaLnBrk="1" hangingPunct="1">
              <a:defRPr/>
            </a:pPr>
            <a:endParaRPr lang="ru-RU" sz="2900" dirty="0"/>
          </a:p>
          <a:p>
            <a:pPr eaLnBrk="1" hangingPunct="1">
              <a:defRPr/>
            </a:pPr>
            <a:r>
              <a:rPr lang="ru-RU" sz="2900" b="1" i="1" dirty="0"/>
              <a:t>149,0 тыс. рублей</a:t>
            </a:r>
            <a:r>
              <a:rPr lang="ru-RU" sz="2900" dirty="0"/>
              <a:t>         Благоустройство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/>
          </a:p>
          <a:p>
            <a:pPr eaLnBrk="1" hangingPunct="1">
              <a:defRPr/>
            </a:pPr>
            <a:endParaRPr lang="ru-RU" sz="1600" dirty="0"/>
          </a:p>
        </p:txBody>
      </p:sp>
      <p:pic>
        <p:nvPicPr>
          <p:cNvPr id="7" name="Рисунок 6" descr="34532520_orig.jpeg"/>
          <p:cNvPicPr>
            <a:picLocks noChangeAspect="1"/>
          </p:cNvPicPr>
          <p:nvPr/>
        </p:nvPicPr>
        <p:blipFill>
          <a:blip r:embed="rId2"/>
          <a:srcRect l="17187" t="7706"/>
          <a:stretch>
            <a:fillRect/>
          </a:stretch>
        </p:blipFill>
        <p:spPr>
          <a:xfrm>
            <a:off x="5076056" y="3235409"/>
            <a:ext cx="3903242" cy="3344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дет.jpg">
            <a:extLst>
              <a:ext uri="{FF2B5EF4-FFF2-40B4-BE49-F238E27FC236}">
                <a16:creationId xmlns:a16="http://schemas.microsoft.com/office/drawing/2014/main" id="{825690A8-D18C-4241-B93D-33F1D19C99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484784"/>
            <a:ext cx="3168352" cy="147027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52f0ba.jpg">
            <a:extLst>
              <a:ext uri="{FF2B5EF4-FFF2-40B4-BE49-F238E27FC236}">
                <a16:creationId xmlns:a16="http://schemas.microsoft.com/office/drawing/2014/main" id="{D8CC460F-F1EB-4686-9E2E-70290045AD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56992"/>
            <a:ext cx="3312369" cy="335245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Структура муниципальных программ</a:t>
            </a:r>
            <a:br>
              <a:rPr lang="ru-RU" sz="32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32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Камышевского сельского поселения Зимовниковского района в 2018 году</a:t>
            </a:r>
          </a:p>
        </p:txBody>
      </p:sp>
      <p:sp>
        <p:nvSpPr>
          <p:cNvPr id="4" name="Овал 3"/>
          <p:cNvSpPr/>
          <p:nvPr/>
        </p:nvSpPr>
        <p:spPr>
          <a:xfrm>
            <a:off x="357126" y="1571612"/>
            <a:ext cx="8644030" cy="528638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 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8 023,9тыс.рублей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57620" y="1628800"/>
            <a:ext cx="2016224" cy="1336482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(4660,7 тыс.руб.)</a:t>
            </a:r>
          </a:p>
        </p:txBody>
      </p:sp>
      <p:sp>
        <p:nvSpPr>
          <p:cNvPr id="7" name="Овал 6"/>
          <p:cNvSpPr/>
          <p:nvPr/>
        </p:nvSpPr>
        <p:spPr>
          <a:xfrm>
            <a:off x="714348" y="3429000"/>
            <a:ext cx="1985444" cy="792088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Развитие культуры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(3341,0 тыс.руб.)</a:t>
            </a:r>
          </a:p>
        </p:txBody>
      </p:sp>
      <p:sp>
        <p:nvSpPr>
          <p:cNvPr id="8" name="Овал 7"/>
          <p:cNvSpPr/>
          <p:nvPr/>
        </p:nvSpPr>
        <p:spPr>
          <a:xfrm>
            <a:off x="6147643" y="2564904"/>
            <a:ext cx="1857387" cy="1080120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prstMaterial="matte">
            <a:bevelT/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Развитие муниципальной службы и информационное общество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(64,9 тыс.руб.)</a:t>
            </a:r>
          </a:p>
        </p:txBody>
      </p:sp>
      <p:sp>
        <p:nvSpPr>
          <p:cNvPr id="9" name="Овал 8"/>
          <p:cNvSpPr/>
          <p:nvPr/>
        </p:nvSpPr>
        <p:spPr>
          <a:xfrm>
            <a:off x="3995936" y="5429264"/>
            <a:ext cx="2160240" cy="1285884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Обеспечение качественными жилищно-коммунальными услугами населения Камышевского  сельского поселения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(2491,8 тыс.руб.)</a:t>
            </a:r>
          </a:p>
        </p:txBody>
      </p:sp>
      <p:sp>
        <p:nvSpPr>
          <p:cNvPr id="11" name="Овал 10"/>
          <p:cNvSpPr/>
          <p:nvPr/>
        </p:nvSpPr>
        <p:spPr>
          <a:xfrm>
            <a:off x="6576272" y="4031542"/>
            <a:ext cx="1639066" cy="1485690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Защита пожарной безопасности и безопасности людей на водных объектах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(48,4 тыс.руб.)</a:t>
            </a:r>
          </a:p>
        </p:txBody>
      </p:sp>
      <p:sp>
        <p:nvSpPr>
          <p:cNvPr id="15" name="Овал 14"/>
          <p:cNvSpPr/>
          <p:nvPr/>
        </p:nvSpPr>
        <p:spPr>
          <a:xfrm>
            <a:off x="1357290" y="4525362"/>
            <a:ext cx="1710504" cy="1618282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Энергосбережения и повышение энергетической эффективности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(174,7 тыс.руб.)</a:t>
            </a:r>
          </a:p>
        </p:txBody>
      </p:sp>
      <p:sp>
        <p:nvSpPr>
          <p:cNvPr id="17" name="Овал 16"/>
          <p:cNvSpPr/>
          <p:nvPr/>
        </p:nvSpPr>
        <p:spPr>
          <a:xfrm>
            <a:off x="1691680" y="2204864"/>
            <a:ext cx="1985444" cy="760418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Охрана окружающей среды и рациональное природопользование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(98,9 тыс.руб.)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8C8DBC-8A08-4C8F-A8BD-7D72701255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000980"/>
            <a:ext cx="1512168" cy="760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76915D-0953-4842-B6FF-A55E121E5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464852"/>
            <a:ext cx="1285884" cy="8215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5953C4-A63A-4D23-AAEB-E46527BB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33" y="2987974"/>
            <a:ext cx="1262135" cy="80826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BA136D-D8DA-4CC5-ABF4-BB6E71D463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0322" y="4464852"/>
            <a:ext cx="1567628" cy="848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Блок-схема: перфолента 6">
            <a:extLst>
              <a:ext uri="{FF2B5EF4-FFF2-40B4-BE49-F238E27FC236}">
                <a16:creationId xmlns:a16="http://schemas.microsoft.com/office/drawing/2014/main" id="{830A53AC-B1F0-46CF-9887-B93C1611AFB6}"/>
              </a:ext>
            </a:extLst>
          </p:cNvPr>
          <p:cNvSpPr/>
          <p:nvPr/>
        </p:nvSpPr>
        <p:spPr>
          <a:xfrm>
            <a:off x="642910" y="116632"/>
            <a:ext cx="8072494" cy="6741368"/>
          </a:xfrm>
          <a:prstGeom prst="flowChartPunchedTape">
            <a:avLst/>
          </a:prstGeom>
          <a:gradFill flip="none" rotWithShape="1">
            <a:gsLst>
              <a:gs pos="0">
                <a:srgbClr val="4706CA">
                  <a:shade val="30000"/>
                  <a:satMod val="115000"/>
                </a:srgbClr>
              </a:gs>
              <a:gs pos="50000">
                <a:srgbClr val="4706CA">
                  <a:shade val="67500"/>
                  <a:satMod val="115000"/>
                </a:srgbClr>
              </a:gs>
              <a:gs pos="100000">
                <a:srgbClr val="4706C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Проведение единой бюджетной и налоговой политике позволило обеспечить сбалансированность местного бюджета и выполнение поставленных Президентом России</a:t>
            </a:r>
            <a:r>
              <a:rPr lang="en-US" sz="2000" b="1" dirty="0">
                <a:solidFill>
                  <a:schemeClr val="bg1"/>
                </a:solidFill>
              </a:rPr>
              <a:t>,</a:t>
            </a:r>
            <a:r>
              <a:rPr lang="ru-RU" sz="2000" b="1" dirty="0">
                <a:solidFill>
                  <a:schemeClr val="bg1"/>
                </a:solidFill>
              </a:rPr>
              <a:t> Главой района и Главой Администрации Камышевского сельского поселения стратегических задач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14283" y="785794"/>
            <a:ext cx="3214710" cy="5500726"/>
          </a:xfrm>
          <a:prstGeom prst="flowChartAlternateProcess">
            <a:avLst/>
          </a:prstGeom>
          <a:ln w="190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бюджета Камышевского сельского поселения Зимовниковского района на основе муниципальных программ Камышевского сельского поселения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1428736"/>
            <a:ext cx="5365830" cy="4055979"/>
          </a:xfrm>
          <a:prstGeom prst="roundRect">
            <a:avLst/>
          </a:prstGeom>
          <a:ln w="190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Камышевского сельского поселения Зимовниковского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 и исполнен в программной структуре расходов на основе утвержденных Администрацией Камышевского сельского поселения 10 муниципальных программ.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их реализацию было направлено в 2018 году 8 023,9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86,5 процента всех расходов бюджета Камышевского сельского поселения Зимовниковского района.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142984"/>
            <a:ext cx="3929058" cy="5086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tx1"/>
                </a:solidFill>
              </a:rPr>
              <a:t>Обеспечение сбалансированности  бюджета Камышевского сельского поселения Зимовниковского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1902" y="928670"/>
            <a:ext cx="4857816" cy="5429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	Бюджету Камышевского сельского поселения Зимовниковского района предоставлено 2494,5 тыс. рублей безвозмездных поступлений из бюджетов других уровней (увеличение к 2017 году на 1430,0 тыс. рублей или 234,3 %).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	Просроченная кредиторская задолженность по расходам бюджета Камышевского сельского поселения Зимовниковского района на 01.01.2019 года недопущена.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 Муниципальный долг на 01.01.2019 года отсутствует.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Бюджет Камышевского сельского поселения Зимовниковского района исполнен с дефицитом в сумме 98,2 тыс.руб.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714744" y="285728"/>
            <a:ext cx="857256" cy="642942"/>
          </a:xfrm>
          <a:prstGeom prst="down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57158" y="142852"/>
            <a:ext cx="8143932" cy="1241425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ru-RU" alt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Динамика собственных доходов бюджета </a:t>
            </a:r>
            <a:br>
              <a:rPr lang="ru-RU" alt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</a:br>
            <a:r>
              <a:rPr lang="ru-RU" alt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Камышевского сельского поселения </a:t>
            </a:r>
            <a:r>
              <a:rPr 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Зимовниковского района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22116096"/>
              </p:ext>
            </p:extLst>
          </p:nvPr>
        </p:nvGraphicFramePr>
        <p:xfrm>
          <a:off x="214282" y="1571612"/>
          <a:ext cx="842968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2143108" y="150017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Тыс.рублей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282" y="142852"/>
            <a:ext cx="8643966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1" hangingPunct="1"/>
            <a:r>
              <a:rPr lang="ru-RU" altLang="ru-RU" sz="2400" b="1" dirty="0">
                <a:latin typeface="Book Antiqua" pitchFamily="18" charset="0"/>
                <a:cs typeface="Arial" charset="0"/>
              </a:rPr>
              <a:t>Структура поступлений бюджетообразующих налогов </a:t>
            </a:r>
            <a:br>
              <a:rPr lang="ru-RU" altLang="ru-RU" sz="2400" b="1" dirty="0">
                <a:latin typeface="Book Antiqua" pitchFamily="18" charset="0"/>
                <a:cs typeface="Arial" charset="0"/>
              </a:rPr>
            </a:br>
            <a:r>
              <a:rPr lang="ru-RU" altLang="ru-RU" sz="2400" b="1" dirty="0">
                <a:latin typeface="Book Antiqua" pitchFamily="18" charset="0"/>
                <a:cs typeface="Arial" charset="0"/>
              </a:rPr>
              <a:t>в бюджет Камышевского сельского поселения Зимовниковского района</a:t>
            </a:r>
            <a:endParaRPr lang="ru-RU" sz="2400" dirty="0"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93495834"/>
              </p:ext>
            </p:extLst>
          </p:nvPr>
        </p:nvGraphicFramePr>
        <p:xfrm>
          <a:off x="538724" y="1468415"/>
          <a:ext cx="828680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42852"/>
            <a:ext cx="7572428" cy="10144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Структура собственных доходов бюджета </a:t>
            </a:r>
            <a:b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</a:b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Камышевского сельского поселения Зимовниковского района в 2018 году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51620924"/>
              </p:ext>
            </p:extLst>
          </p:nvPr>
        </p:nvGraphicFramePr>
        <p:xfrm>
          <a:off x="107504" y="1412776"/>
          <a:ext cx="8915982" cy="530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43998" cy="1357322"/>
          </a:xfrm>
        </p:spPr>
        <p:txBody>
          <a:bodyPr>
            <a:noAutofit/>
          </a:bodyPr>
          <a:lstStyle/>
          <a:p>
            <a:r>
              <a:rPr lang="ru-RU" sz="2800" b="1" i="1" dirty="0">
                <a:ln w="3175">
                  <a:solidFill>
                    <a:srgbClr val="FFFF00"/>
                  </a:solidFill>
                </a:ln>
                <a:solidFill>
                  <a:schemeClr val="accent3"/>
                </a:solidFill>
              </a:rPr>
              <a:t>Динамика расходов бюджета Камышевского сельского поселения Зимовниковского района в 2017-2018 </a:t>
            </a:r>
            <a:r>
              <a:rPr lang="ru-RU" sz="2800" b="1" i="1" dirty="0" err="1">
                <a:ln w="3175">
                  <a:solidFill>
                    <a:srgbClr val="FFFF00"/>
                  </a:solidFill>
                </a:ln>
                <a:solidFill>
                  <a:schemeClr val="accent3"/>
                </a:solidFill>
              </a:rPr>
              <a:t>г.г</a:t>
            </a:r>
            <a:r>
              <a:rPr lang="ru-RU" sz="2800" b="1" i="1" dirty="0">
                <a:ln w="3175">
                  <a:solidFill>
                    <a:srgbClr val="FFFF00"/>
                  </a:solidFill>
                </a:ln>
                <a:solidFill>
                  <a:schemeClr val="accent3"/>
                </a:solidFill>
              </a:rPr>
              <a:t>.</a:t>
            </a:r>
            <a:br>
              <a:rPr lang="ru-RU" sz="3600" b="1" i="1" dirty="0">
                <a:ln w="3175">
                  <a:solidFill>
                    <a:srgbClr val="FFFF00"/>
                  </a:solidFill>
                </a:ln>
              </a:rPr>
            </a:br>
            <a:r>
              <a:rPr lang="ru-RU" sz="1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								</a:t>
            </a:r>
            <a:endParaRPr lang="ru-RU" sz="1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656454"/>
              </p:ext>
            </p:extLst>
          </p:nvPr>
        </p:nvGraphicFramePr>
        <p:xfrm>
          <a:off x="785786" y="1571612"/>
          <a:ext cx="7615262" cy="454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трелка вправо 6"/>
          <p:cNvSpPr/>
          <p:nvPr/>
        </p:nvSpPr>
        <p:spPr>
          <a:xfrm rot="20006968">
            <a:off x="4129262" y="3706045"/>
            <a:ext cx="1054277" cy="56927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143,7 %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рапеция 6"/>
          <p:cNvSpPr/>
          <p:nvPr/>
        </p:nvSpPr>
        <p:spPr>
          <a:xfrm>
            <a:off x="2786050" y="2357430"/>
            <a:ext cx="4000528" cy="928694"/>
          </a:xfrm>
          <a:prstGeom prst="trapezoid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Национальная оборона – 192,7 тыс.рублей</a:t>
            </a:r>
          </a:p>
        </p:txBody>
      </p:sp>
      <p:sp>
        <p:nvSpPr>
          <p:cNvPr id="8" name="Трапеция 7"/>
          <p:cNvSpPr/>
          <p:nvPr/>
        </p:nvSpPr>
        <p:spPr>
          <a:xfrm>
            <a:off x="2483768" y="3357562"/>
            <a:ext cx="4588562" cy="785818"/>
          </a:xfrm>
          <a:prstGeom prst="trapezoid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Национальная экономика –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65,7 тыс. рублей</a:t>
            </a:r>
          </a:p>
        </p:txBody>
      </p:sp>
      <p:sp>
        <p:nvSpPr>
          <p:cNvPr id="10" name="Трапеция 9"/>
          <p:cNvSpPr/>
          <p:nvPr/>
        </p:nvSpPr>
        <p:spPr>
          <a:xfrm>
            <a:off x="1928794" y="5143512"/>
            <a:ext cx="5715040" cy="642942"/>
          </a:xfrm>
          <a:prstGeom prst="trapezoid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Культура, кинематография – 3422,3 тыс.рублей</a:t>
            </a:r>
          </a:p>
        </p:txBody>
      </p:sp>
      <p:sp>
        <p:nvSpPr>
          <p:cNvPr id="11" name="Трапеция 10"/>
          <p:cNvSpPr/>
          <p:nvPr/>
        </p:nvSpPr>
        <p:spPr>
          <a:xfrm>
            <a:off x="1643042" y="5857892"/>
            <a:ext cx="6286544" cy="785818"/>
          </a:xfrm>
          <a:prstGeom prst="trapezoid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Общегосударственные вопросы – 4569,6 тыс.рублей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6536550" y="1750210"/>
            <a:ext cx="1500187" cy="1000125"/>
          </a:xfrm>
          <a:prstGeom prst="wedgeEllipseCallout">
            <a:avLst>
              <a:gd name="adj1" fmla="val -36370"/>
              <a:gd name="adj2" fmla="val 7236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2,3 %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7865724" y="5322111"/>
            <a:ext cx="1357312" cy="1000125"/>
          </a:xfrm>
          <a:prstGeom prst="wedgeEllipseCallout">
            <a:avLst>
              <a:gd name="adj1" fmla="val -46591"/>
              <a:gd name="adj2" fmla="val 6070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54,0 %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7286644" y="4071942"/>
            <a:ext cx="1677844" cy="642942"/>
          </a:xfrm>
          <a:prstGeom prst="wedgeEllipseCallout">
            <a:avLst>
              <a:gd name="adj1" fmla="val -43808"/>
              <a:gd name="adj2" fmla="val 5831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1,8 %</a:t>
            </a:r>
          </a:p>
        </p:txBody>
      </p:sp>
      <p:sp>
        <p:nvSpPr>
          <p:cNvPr id="19" name="Овальная выноска 18"/>
          <p:cNvSpPr/>
          <p:nvPr/>
        </p:nvSpPr>
        <p:spPr>
          <a:xfrm rot="15830712">
            <a:off x="786708" y="2785683"/>
            <a:ext cx="1150917" cy="1443037"/>
          </a:xfrm>
          <a:prstGeom prst="wedgeEllipseCallout">
            <a:avLst>
              <a:gd name="adj1" fmla="val -32905"/>
              <a:gd name="adj2" fmla="val 76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 0,8 %</a:t>
            </a:r>
          </a:p>
        </p:txBody>
      </p:sp>
      <p:sp>
        <p:nvSpPr>
          <p:cNvPr id="20" name="Овальная выноска 19"/>
          <p:cNvSpPr/>
          <p:nvPr/>
        </p:nvSpPr>
        <p:spPr>
          <a:xfrm rot="15830712">
            <a:off x="388427" y="4315118"/>
            <a:ext cx="1073052" cy="1450975"/>
          </a:xfrm>
          <a:prstGeom prst="wedgeEllipseCallout">
            <a:avLst>
              <a:gd name="adj1" fmla="val -35556"/>
              <a:gd name="adj2" fmla="val 71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40,4 %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357183"/>
            <a:ext cx="8820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Исполнение расходной части бюджета Камышевского сельского поселения Зимовниковского района и удельный вес в структуре расходов за 2018 год</a:t>
            </a:r>
          </a:p>
        </p:txBody>
      </p:sp>
      <p:sp>
        <p:nvSpPr>
          <p:cNvPr id="22" name="Трапеция 21"/>
          <p:cNvSpPr/>
          <p:nvPr/>
        </p:nvSpPr>
        <p:spPr>
          <a:xfrm>
            <a:off x="2214546" y="4214818"/>
            <a:ext cx="5143536" cy="857256"/>
          </a:xfrm>
          <a:prstGeom prst="trapezoid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Жилищно-коммунальное хозяйство – 149,0 тыс.рублей</a:t>
            </a:r>
          </a:p>
        </p:txBody>
      </p:sp>
      <p:sp>
        <p:nvSpPr>
          <p:cNvPr id="23" name="Трапеция 22"/>
          <p:cNvSpPr/>
          <p:nvPr/>
        </p:nvSpPr>
        <p:spPr>
          <a:xfrm>
            <a:off x="3059832" y="1556792"/>
            <a:ext cx="3384375" cy="729200"/>
          </a:xfrm>
          <a:prstGeom prst="trapezoid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Социальная политика –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54,7 тыс. рублей</a:t>
            </a:r>
          </a:p>
        </p:txBody>
      </p:sp>
      <p:sp>
        <p:nvSpPr>
          <p:cNvPr id="25" name="Овальная выноска 24"/>
          <p:cNvSpPr/>
          <p:nvPr/>
        </p:nvSpPr>
        <p:spPr>
          <a:xfrm rot="15913435">
            <a:off x="1862724" y="984414"/>
            <a:ext cx="719005" cy="152831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0,7 %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483768" y="188641"/>
            <a:ext cx="6535342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/>
              <a:t>Исполнение  по разделу 04 «Национальная экономика» за 2018 год в сумме </a:t>
            </a:r>
            <a:br>
              <a:rPr lang="ru-RU" sz="2400" dirty="0"/>
            </a:br>
            <a:r>
              <a:rPr lang="ru-RU" sz="2400" dirty="0"/>
              <a:t>65,7 тыс.рублей.</a:t>
            </a:r>
          </a:p>
        </p:txBody>
      </p:sp>
      <p:graphicFrame>
        <p:nvGraphicFramePr>
          <p:cNvPr id="231493" name="Group 6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33090815"/>
              </p:ext>
            </p:extLst>
          </p:nvPr>
        </p:nvGraphicFramePr>
        <p:xfrm>
          <a:off x="230179" y="2492897"/>
          <a:ext cx="5277925" cy="3456384"/>
        </p:xfrm>
        <a:graphic>
          <a:graphicData uri="http://schemas.openxmlformats.org/drawingml/2006/table">
            <a:tbl>
              <a:tblPr/>
              <a:tblGrid>
                <a:gridCol w="52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0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Вводное хозяйство – 55,7 тыс. 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Страхование плотин – 55,7 тыс. рублей.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Другие вопросы в области национальной экономики – 10,0 тыс.рублей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Изготовление технического плана сооружения скважины – 4,0 тыс. рублей;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Проведение работ по определению стоимости права пользования земельным участком – 6,0 тыс.рублей.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Содержимое 5" descr="bashnya-rozhnovskogo-1.jpg">
            <a:extLst>
              <a:ext uri="{FF2B5EF4-FFF2-40B4-BE49-F238E27FC236}">
                <a16:creationId xmlns:a16="http://schemas.microsoft.com/office/drawing/2014/main" id="{405D3788-61C5-4034-AFC0-EC09BC26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844824"/>
            <a:ext cx="2973669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3" descr="C:\Users\user\Desktop\фото\imageQGMIPD7C.jpg">
            <a:extLst>
              <a:ext uri="{FF2B5EF4-FFF2-40B4-BE49-F238E27FC236}">
                <a16:creationId xmlns:a16="http://schemas.microsoft.com/office/drawing/2014/main" id="{2833F10E-7A24-4C17-9DBF-534AA5090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2" y="40578"/>
            <a:ext cx="2466456" cy="2180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3962</TotalTime>
  <Words>450</Words>
  <Application>Microsoft Office PowerPoint</Application>
  <PresentationFormat>Экран (4:3)</PresentationFormat>
  <Paragraphs>98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Bookman Old Style</vt:lpstr>
      <vt:lpstr>Calibri</vt:lpstr>
      <vt:lpstr>Segoe UI</vt:lpstr>
      <vt:lpstr>Times New Roman</vt:lpstr>
      <vt:lpstr>Verdana</vt:lpstr>
      <vt:lpstr>Wingdings</vt:lpstr>
      <vt:lpstr>2_Тема Office</vt:lpstr>
      <vt:lpstr>Исполнение бюджета  Камышевского сельского поселения Зимовниковского района за 2018 год</vt:lpstr>
      <vt:lpstr>Презентация PowerPoint</vt:lpstr>
      <vt:lpstr>Презентация PowerPoint</vt:lpstr>
      <vt:lpstr>Динамика собственных доходов бюджета  Камышевского сельского поселения Зимовниковского района</vt:lpstr>
      <vt:lpstr>Структура поступлений бюджетообразующих налогов  в бюджет Камышевского сельского поселения Зимовниковского района</vt:lpstr>
      <vt:lpstr>Структура собственных доходов бюджета  Камышевского сельского поселения Зимовниковского района в 2018 году</vt:lpstr>
      <vt:lpstr>Динамика расходов бюджета Камышевского сельского поселения Зимовниковского района в 2017-2018 г.г.         </vt:lpstr>
      <vt:lpstr>Презентация PowerPoint</vt:lpstr>
      <vt:lpstr>Исполнение  по разделу 04 «Национальная экономика» за 2018 год в сумме  65,7 тыс.рублей.</vt:lpstr>
      <vt:lpstr>Исполнение расходов по разделу 05 «Жилищно-коммунальное хозяйство» за 2018 год.</vt:lpstr>
      <vt:lpstr>Структура муниципальных программ Камышевского сельского поселения Зимовниковского района в 2018 году</vt:lpstr>
      <vt:lpstr> </vt:lpstr>
    </vt:vector>
  </TitlesOfParts>
  <Company>Финансовый отдел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налоговых доходов бюджета Багаевского района в 2013 году.</dc:title>
  <dc:creator>Мандрык</dc:creator>
  <cp:lastModifiedBy>User</cp:lastModifiedBy>
  <cp:revision>568</cp:revision>
  <dcterms:created xsi:type="dcterms:W3CDTF">2014-04-18T06:48:05Z</dcterms:created>
  <dcterms:modified xsi:type="dcterms:W3CDTF">2019-12-09T10:57:01Z</dcterms:modified>
</cp:coreProperties>
</file>