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drawings/drawing1.xml" ContentType="application/vnd.openxmlformats-officedocument.drawingml.chartshapes+xml"/>
  <Override PartName="/ppt/notesSlides/notesSlide1.xml" ContentType="application/vnd.openxmlformats-officedocument.presentationml.notesSlide+xml"/>
  <Override PartName="/ppt/charts/chart2.xml" ContentType="application/vnd.openxmlformats-officedocument.drawingml.chart+xml"/>
  <Override PartName="/ppt/drawings/drawing2.xml" ContentType="application/vnd.openxmlformats-officedocument.drawingml.chartshapes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1" r:id="rId1"/>
  </p:sldMasterIdLst>
  <p:notesMasterIdLst>
    <p:notesMasterId r:id="rId17"/>
  </p:notesMasterIdLst>
  <p:sldIdLst>
    <p:sldId id="258" r:id="rId2"/>
    <p:sldId id="260" r:id="rId3"/>
    <p:sldId id="261" r:id="rId4"/>
    <p:sldId id="265" r:id="rId5"/>
    <p:sldId id="271" r:id="rId6"/>
    <p:sldId id="272" r:id="rId7"/>
    <p:sldId id="274" r:id="rId8"/>
    <p:sldId id="279" r:id="rId9"/>
    <p:sldId id="280" r:id="rId10"/>
    <p:sldId id="283" r:id="rId11"/>
    <p:sldId id="285" r:id="rId12"/>
    <p:sldId id="299" r:id="rId13"/>
    <p:sldId id="294" r:id="rId14"/>
    <p:sldId id="295" r:id="rId15"/>
    <p:sldId id="296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8F034"/>
    <a:srgbClr val="72F254"/>
    <a:srgbClr val="4BEF25"/>
    <a:srgbClr val="AFDC7E"/>
    <a:srgbClr val="008000"/>
    <a:srgbClr val="FFFF85"/>
    <a:srgbClr val="E2DD01"/>
    <a:srgbClr val="FFFF6D"/>
    <a:srgbClr val="D8BEEC"/>
    <a:srgbClr val="FFB9D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0A1B5D5-9B99-4C35-A422-299274C87663}" styleName="Средний стиль 1 - акцент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00A15C55-8517-42AA-B614-E9B94910E393}" styleName="Средний стиль 2 - акцент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A488322-F2BA-4B5B-9748-0D474271808F}" styleName="Средний стиль 3 - акцент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8A107856-5554-42FB-B03E-39F5DBC370BA}" styleName="Средний стиль 4 - акцент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327F97BB-C833-4FB7-BDE5-3F7075034690}" styleName="Стиль из темы 2 - акцент 5">
    <a:tblBg>
      <a:fillRef idx="3">
        <a:schemeClr val="accent5"/>
      </a:fillRef>
      <a:effectRef idx="3">
        <a:schemeClr val="accent5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5">
                <a:tint val="50000"/>
              </a:schemeClr>
            </a:lnRef>
          </a:left>
          <a:right>
            <a:lnRef idx="1">
              <a:schemeClr val="accent5">
                <a:tint val="50000"/>
              </a:schemeClr>
            </a:lnRef>
          </a:right>
          <a:top>
            <a:lnRef idx="1">
              <a:schemeClr val="accent5">
                <a:tint val="50000"/>
              </a:schemeClr>
            </a:lnRef>
          </a:top>
          <a:bottom>
            <a:lnRef idx="1">
              <a:schemeClr val="accent5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284E427A-3D55-4303-BF80-6455036E1DE7}" styleName="Стиль из темы 1 - акцент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35758FB7-9AC5-4552-8A53-C91805E547FA}" styleName="Стиль из темы 1 - акцент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08FB837D-C827-4EFA-A057-4D05807E0F7C}" styleName="Стиль из темы 1 - акцент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F5AB1C69-6EDB-4FF4-983F-18BD219EF322}" styleName="Средний стиль 2 -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D7AC3CCA-C797-4891-BE02-D94E43425B78}" styleName="Средний стиль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21E4AEA4-8DFA-4A89-87EB-49C32662AFE0}" styleName="Средний стиль 2 -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16D9F66E-5EB9-4882-86FB-DCBF35E3C3E4}" styleName="Средний стиль 4 - акцент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37CE84F3-28C3-443E-9E96-99CF82512B78}" styleName="Темный стиль 1 - акцент 2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wholeTbl>
    <a:band1H>
      <a:tcStyle>
        <a:tcBdr/>
        <a:fill>
          <a:solidFill>
            <a:schemeClr val="accent2">
              <a:shade val="60000"/>
            </a:schemeClr>
          </a:solidFill>
        </a:fill>
      </a:tcStyle>
    </a:band1H>
    <a:band1V>
      <a:tcStyle>
        <a:tcBdr/>
        <a:fill>
          <a:solidFill>
            <a:schemeClr val="accent2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2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2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2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0660B408-B3CF-4A94-85FC-2B1E0A45F4A2}" styleName="Темный стиль 2 - акцент 1/акцент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EB344D84-9AFB-497E-A393-DC336BA19D2E}" styleName="Средний стиль 3 - акцент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505E3EF-67EA-436B-97B2-0124C06EBD24}" styleName="Средний стиль 4 - акцент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D03447BB-5D67-496B-8E87-E561075AD55C}" styleName="Темный стиль 1 - акцент 3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wholeTbl>
    <a:band1H>
      <a:tcStyle>
        <a:tcBdr/>
        <a:fill>
          <a:solidFill>
            <a:schemeClr val="accent3">
              <a:shade val="60000"/>
            </a:schemeClr>
          </a:solidFill>
        </a:fill>
      </a:tcStyle>
    </a:band1H>
    <a:band1V>
      <a:tcStyle>
        <a:tcBdr/>
        <a:fill>
          <a:solidFill>
            <a:schemeClr val="accent3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3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3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3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53" autoAdjust="0"/>
    <p:restoredTop sz="90860" autoAdjust="0"/>
  </p:normalViewPr>
  <p:slideViewPr>
    <p:cSldViewPr>
      <p:cViewPr varScale="1">
        <p:scale>
          <a:sx n="80" d="100"/>
          <a:sy n="80" d="100"/>
        </p:scale>
        <p:origin x="84" y="45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microsoft.com/office/2015/10/relationships/revisionInfo" Target="revisionInfo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Microsoft_Excel_Worksheet.xlsx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.xml"/><Relationship Id="rId1" Type="http://schemas.openxmlformats.org/officeDocument/2006/relationships/package" Target="../embeddings/Microsoft_Excel_Worksheet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22"/>
    </mc:Choice>
    <mc:Fallback>
      <c:style val="22"/>
    </mc:Fallback>
  </mc:AlternateContent>
  <c:chart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Собственные доходы</c:v>
                </c:pt>
              </c:strCache>
            </c:strRef>
          </c:tx>
          <c:spPr>
            <a:solidFill>
              <a:schemeClr val="accent4">
                <a:lumMod val="75000"/>
              </a:schemeClr>
            </a:solidFill>
          </c:spPr>
          <c:invertIfNegative val="0"/>
          <c:dLbls>
            <c:dLbl>
              <c:idx val="0"/>
              <c:layout>
                <c:manualLayout>
                  <c:x val="8.0079519593503734E-2"/>
                  <c:y val="-1.038956789214483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EC51-41F7-9B88-A904BAA19739}"/>
                </c:ext>
              </c:extLst>
            </c:dLbl>
            <c:dLbl>
              <c:idx val="1"/>
              <c:layout>
                <c:manualLayout>
                  <c:x val="5.6055663715452626E-2"/>
                  <c:y val="-2.337652775732588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EC51-41F7-9B88-A904BAA19739}"/>
                </c:ext>
              </c:extLst>
            </c:dLbl>
            <c:dLbl>
              <c:idx val="2"/>
              <c:layout>
                <c:manualLayout>
                  <c:x val="6.4063615674803037E-2"/>
                  <c:y val="-2.077913578428968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EC51-41F7-9B88-A904BAA19739}"/>
                </c:ext>
              </c:extLst>
            </c:dLbl>
            <c:dLbl>
              <c:idx val="3"/>
              <c:layout>
                <c:manualLayout>
                  <c:x val="6.4063615674803037E-2"/>
                  <c:y val="-5.1947839460724145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EC51-41F7-9B88-A904BAA19739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solidFill>
                      <a:schemeClr val="bg1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Лист1!$A$2:$A$5</c:f>
              <c:strCache>
                <c:ptCount val="4"/>
                <c:pt idx="0">
                  <c:v>оценка 2016 года</c:v>
                </c:pt>
                <c:pt idx="1">
                  <c:v> 2017 года</c:v>
                </c:pt>
                <c:pt idx="2">
                  <c:v> 2018 года</c:v>
                </c:pt>
                <c:pt idx="3">
                  <c:v> 2019 года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13244.3</c:v>
                </c:pt>
                <c:pt idx="1">
                  <c:v>8276.7000000000007</c:v>
                </c:pt>
                <c:pt idx="2">
                  <c:v>8317</c:v>
                </c:pt>
                <c:pt idx="3">
                  <c:v>8377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EC51-41F7-9B88-A904BAA19739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Безвозмездные поступления</c:v>
                </c:pt>
              </c:strCache>
            </c:strRef>
          </c:tx>
          <c:spPr>
            <a:solidFill>
              <a:schemeClr val="accent4">
                <a:lumMod val="60000"/>
                <a:lumOff val="40000"/>
              </a:schemeClr>
            </a:solidFill>
          </c:spPr>
          <c:invertIfNegative val="0"/>
          <c:dLbls>
            <c:dLbl>
              <c:idx val="0"/>
              <c:layout>
                <c:manualLayout>
                  <c:x val="7.3673158026023478E-2"/>
                  <c:y val="-2.597391973036209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EC51-41F7-9B88-A904BAA19739}"/>
                </c:ext>
              </c:extLst>
            </c:dLbl>
            <c:dLbl>
              <c:idx val="1"/>
              <c:layout>
                <c:manualLayout>
                  <c:x val="5.6055663715452626E-2"/>
                  <c:y val="-6.233740735286910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EC51-41F7-9B88-A904BAA19739}"/>
                </c:ext>
              </c:extLst>
            </c:dLbl>
            <c:dLbl>
              <c:idx val="2"/>
              <c:layout>
                <c:manualLayout>
                  <c:x val="7.367315802602345E-2"/>
                  <c:y val="-7.272697524501395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EC51-41F7-9B88-A904BAA19739}"/>
                </c:ext>
              </c:extLst>
            </c:dLbl>
            <c:dLbl>
              <c:idx val="3"/>
              <c:layout>
                <c:manualLayout>
                  <c:x val="7.5274748417893528E-2"/>
                  <c:y val="-6.233740735286905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EC51-41F7-9B88-A904BAA19739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solidFill>
                      <a:schemeClr val="bg1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Лист1!$A$2:$A$5</c:f>
              <c:strCache>
                <c:ptCount val="4"/>
                <c:pt idx="0">
                  <c:v>оценка 2016 года</c:v>
                </c:pt>
                <c:pt idx="1">
                  <c:v> 2017 года</c:v>
                </c:pt>
                <c:pt idx="2">
                  <c:v> 2018 года</c:v>
                </c:pt>
                <c:pt idx="3">
                  <c:v> 2019 года</c:v>
                </c:pt>
              </c:strCache>
            </c:strRef>
          </c:cat>
          <c:val>
            <c:numRef>
              <c:f>Лист1!$C$2:$C$5</c:f>
              <c:numCache>
                <c:formatCode>General</c:formatCode>
                <c:ptCount val="4"/>
                <c:pt idx="0">
                  <c:v>1760.6</c:v>
                </c:pt>
                <c:pt idx="1">
                  <c:v>1230.5</c:v>
                </c:pt>
                <c:pt idx="2">
                  <c:v>1409.5</c:v>
                </c:pt>
                <c:pt idx="3">
                  <c:v>1096.4000000000001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9-EC51-41F7-9B88-A904BAA1973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87489920"/>
        <c:axId val="87688320"/>
        <c:axId val="0"/>
      </c:bar3DChart>
      <c:catAx>
        <c:axId val="8748992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>
                <a:solidFill>
                  <a:schemeClr val="bg1"/>
                </a:solidFill>
              </a:defRPr>
            </a:pPr>
            <a:endParaRPr lang="ru-RU"/>
          </a:p>
        </c:txPr>
        <c:crossAx val="87688320"/>
        <c:crosses val="autoZero"/>
        <c:auto val="1"/>
        <c:lblAlgn val="ctr"/>
        <c:lblOffset val="100"/>
        <c:noMultiLvlLbl val="0"/>
      </c:catAx>
      <c:valAx>
        <c:axId val="87688320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>
                <a:solidFill>
                  <a:schemeClr val="bg1"/>
                </a:solidFill>
              </a:defRPr>
            </a:pPr>
            <a:endParaRPr lang="ru-RU"/>
          </a:p>
        </c:txPr>
        <c:crossAx val="87489920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70121133199606756"/>
          <c:y val="0.23633771822182956"/>
          <c:w val="0.27956958330149456"/>
          <c:h val="0.43901323647310975"/>
        </c:manualLayout>
      </c:layout>
      <c:overlay val="0"/>
      <c:txPr>
        <a:bodyPr/>
        <a:lstStyle/>
        <a:p>
          <a:pPr>
            <a:defRPr>
              <a:solidFill>
                <a:schemeClr val="bg1"/>
              </a:solidFill>
            </a:defRPr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  <c:userShapes r:id="rId2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26"/>
    </mc:Choice>
    <mc:Fallback>
      <c:style val="26"/>
    </mc:Fallback>
  </mc:AlternateContent>
  <c:chart>
    <c:autoTitleDeleted val="1"/>
    <c:view3D>
      <c:rotX val="75"/>
      <c:rotY val="0"/>
      <c:rAngAx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"/>
          <c:y val="5.4270649607585097E-2"/>
          <c:w val="0.74486461067366716"/>
          <c:h val="0.89358156723312521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8276,7</c:v>
                </c:pt>
              </c:strCache>
            </c:strRef>
          </c:tx>
          <c:explosion val="25"/>
          <c:dPt>
            <c:idx val="0"/>
            <c:bubble3D val="0"/>
            <c:spPr>
              <a:solidFill>
                <a:srgbClr val="0070C0"/>
              </a:solidFill>
            </c:spPr>
            <c:extLst>
              <c:ext xmlns:c16="http://schemas.microsoft.com/office/drawing/2014/chart" uri="{C3380CC4-5D6E-409C-BE32-E72D297353CC}">
                <c16:uniqueId val="{00000000-A40E-41BF-AF53-785A42DA32D5}"/>
              </c:ext>
            </c:extLst>
          </c:dPt>
          <c:dPt>
            <c:idx val="1"/>
            <c:bubble3D val="0"/>
            <c:spPr>
              <a:solidFill>
                <a:srgbClr val="FF0000"/>
              </a:solidFill>
            </c:spPr>
            <c:extLst>
              <c:ext xmlns:c16="http://schemas.microsoft.com/office/drawing/2014/chart" uri="{C3380CC4-5D6E-409C-BE32-E72D297353CC}">
                <c16:uniqueId val="{00000001-A40E-41BF-AF53-785A42DA32D5}"/>
              </c:ext>
            </c:extLst>
          </c:dPt>
          <c:dPt>
            <c:idx val="2"/>
            <c:bubble3D val="0"/>
            <c:spPr>
              <a:solidFill>
                <a:srgbClr val="008000"/>
              </a:solidFill>
            </c:spPr>
            <c:extLst>
              <c:ext xmlns:c16="http://schemas.microsoft.com/office/drawing/2014/chart" uri="{C3380CC4-5D6E-409C-BE32-E72D297353CC}">
                <c16:uniqueId val="{00000002-A40E-41BF-AF53-785A42DA32D5}"/>
              </c:ext>
            </c:extLst>
          </c:dPt>
          <c:dPt>
            <c:idx val="3"/>
            <c:bubble3D val="0"/>
            <c:spPr>
              <a:solidFill>
                <a:srgbClr val="7030A0"/>
              </a:solidFill>
            </c:spPr>
            <c:extLst>
              <c:ext xmlns:c16="http://schemas.microsoft.com/office/drawing/2014/chart" uri="{C3380CC4-5D6E-409C-BE32-E72D297353CC}">
                <c16:uniqueId val="{00000003-A40E-41BF-AF53-785A42DA32D5}"/>
              </c:ext>
            </c:extLst>
          </c:dPt>
          <c:dLbls>
            <c:dLbl>
              <c:idx val="3"/>
              <c:tx>
                <c:rich>
                  <a:bodyPr/>
                  <a:lstStyle/>
                  <a:p>
                    <a:r>
                      <a:rPr lang="en-US"/>
                      <a:t>16,0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A40E-41BF-AF53-785A42DA32D5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solidFill>
                      <a:schemeClr val="bg1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Лист1!$A$2:$A$6</c:f>
              <c:strCache>
                <c:ptCount val="5"/>
                <c:pt idx="0">
                  <c:v>НДФЛ</c:v>
                </c:pt>
                <c:pt idx="1">
                  <c:v>Налоги на совокупный доход</c:v>
                </c:pt>
                <c:pt idx="2">
                  <c:v>Налоги на имущество</c:v>
                </c:pt>
                <c:pt idx="3">
                  <c:v>Государственная пошлина</c:v>
                </c:pt>
                <c:pt idx="4">
                  <c:v>Неналоговые доходы</c:v>
                </c:pt>
              </c:strCache>
            </c:strRef>
          </c:cat>
          <c:val>
            <c:numRef>
              <c:f>Лист1!$B$2:$B$6</c:f>
              <c:numCache>
                <c:formatCode>General</c:formatCode>
                <c:ptCount val="5"/>
                <c:pt idx="0">
                  <c:v>0</c:v>
                </c:pt>
                <c:pt idx="1">
                  <c:v>3538.6</c:v>
                </c:pt>
                <c:pt idx="2">
                  <c:v>3694.3</c:v>
                </c:pt>
                <c:pt idx="3">
                  <c:v>16</c:v>
                </c:pt>
                <c:pt idx="4">
                  <c:v>442.6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A40E-41BF-AF53-785A42DA32D5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8317</c:v>
                </c:pt>
              </c:strCache>
            </c:strRef>
          </c:tx>
          <c:cat>
            <c:strRef>
              <c:f>Лист1!$A$2:$A$6</c:f>
              <c:strCache>
                <c:ptCount val="5"/>
                <c:pt idx="0">
                  <c:v>НДФЛ</c:v>
                </c:pt>
                <c:pt idx="1">
                  <c:v>Налоги на совокупный доход</c:v>
                </c:pt>
                <c:pt idx="2">
                  <c:v>Налоги на имущество</c:v>
                </c:pt>
                <c:pt idx="3">
                  <c:v>Государственная пошлина</c:v>
                </c:pt>
                <c:pt idx="4">
                  <c:v>Неналоговые доходы</c:v>
                </c:pt>
              </c:strCache>
            </c:strRef>
          </c:cat>
          <c:val>
            <c:numRef>
              <c:f>Лист1!$C$2:$C$6</c:f>
              <c:numCache>
                <c:formatCode>General</c:formatCode>
                <c:ptCount val="5"/>
                <c:pt idx="0">
                  <c:v>604.5</c:v>
                </c:pt>
                <c:pt idx="1">
                  <c:v>3538.6</c:v>
                </c:pt>
                <c:pt idx="2">
                  <c:v>3710.8</c:v>
                </c:pt>
                <c:pt idx="3">
                  <c:v>16.600000000000001</c:v>
                </c:pt>
                <c:pt idx="4">
                  <c:v>446.5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A40E-41BF-AF53-785A42DA32D5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8387</c:v>
                </c:pt>
              </c:strCache>
            </c:strRef>
          </c:tx>
          <c:cat>
            <c:strRef>
              <c:f>Лист1!$A$2:$A$6</c:f>
              <c:strCache>
                <c:ptCount val="5"/>
                <c:pt idx="0">
                  <c:v>НДФЛ</c:v>
                </c:pt>
                <c:pt idx="1">
                  <c:v>Налоги на совокупный доход</c:v>
                </c:pt>
                <c:pt idx="2">
                  <c:v>Налоги на имущество</c:v>
                </c:pt>
                <c:pt idx="3">
                  <c:v>Государственная пошлина</c:v>
                </c:pt>
                <c:pt idx="4">
                  <c:v>Неналоговые доходы</c:v>
                </c:pt>
              </c:strCache>
            </c:strRef>
          </c:cat>
          <c:val>
            <c:numRef>
              <c:f>Лист1!$D$2:$D$6</c:f>
              <c:numCache>
                <c:formatCode>General</c:formatCode>
                <c:ptCount val="5"/>
                <c:pt idx="0">
                  <c:v>643.29999999999995</c:v>
                </c:pt>
                <c:pt idx="1">
                  <c:v>3538.6</c:v>
                </c:pt>
                <c:pt idx="2">
                  <c:v>3737.3</c:v>
                </c:pt>
                <c:pt idx="3">
                  <c:v>17.3</c:v>
                </c:pt>
                <c:pt idx="4">
                  <c:v>450.5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A40E-41BF-AF53-785A42DA32D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legend>
      <c:legendPos val="r"/>
      <c:layout>
        <c:manualLayout>
          <c:xMode val="edge"/>
          <c:yMode val="edge"/>
          <c:x val="0.68698687664042124"/>
          <c:y val="0.10305502015383676"/>
          <c:w val="0.31040325484053649"/>
          <c:h val="0.66680198213835806"/>
        </c:manualLayout>
      </c:layout>
      <c:overlay val="0"/>
      <c:txPr>
        <a:bodyPr/>
        <a:lstStyle/>
        <a:p>
          <a:pPr>
            <a:defRPr>
              <a:solidFill>
                <a:schemeClr val="bg1"/>
              </a:solidFill>
            </a:defRPr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  <c:userShapes r:id="rId2"/>
</c:chartSpac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0.1982</cdr:x>
      <cdr:y>0.07305</cdr:y>
    </cdr:from>
    <cdr:to>
      <cdr:x>0.31351</cdr:x>
      <cdr:y>0.26006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1571636" y="357190"/>
          <a:ext cx="914365" cy="914389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0.25225</cdr:x>
      <cdr:y>0.10227</cdr:y>
    </cdr:from>
    <cdr:to>
      <cdr:x>0.33333</cdr:x>
      <cdr:y>0.16071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2000264" y="500051"/>
          <a:ext cx="642942" cy="285767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 sz="1400" dirty="0"/>
        </a:p>
      </cdr:txBody>
    </cdr:sp>
  </cdr:relSizeAnchor>
  <cdr:relSizeAnchor xmlns:cdr="http://schemas.openxmlformats.org/drawingml/2006/chartDrawing">
    <cdr:from>
      <cdr:x>0.27928</cdr:x>
      <cdr:y>0.16071</cdr:y>
    </cdr:from>
    <cdr:to>
      <cdr:x>0.36036</cdr:x>
      <cdr:y>0.20455</cdr:y>
    </cdr:to>
    <cdr:sp macro="" textlink="">
      <cdr:nvSpPr>
        <cdr:cNvPr id="4" name="TextBox 3"/>
        <cdr:cNvSpPr txBox="1"/>
      </cdr:nvSpPr>
      <cdr:spPr>
        <a:xfrm xmlns:a="http://schemas.openxmlformats.org/drawingml/2006/main">
          <a:off x="2214578" y="785818"/>
          <a:ext cx="642942" cy="21431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0.36937</cdr:x>
      <cdr:y>0.1461</cdr:y>
    </cdr:from>
    <cdr:to>
      <cdr:x>0.48649</cdr:x>
      <cdr:y>0.20455</cdr:y>
    </cdr:to>
    <cdr:sp macro="" textlink="">
      <cdr:nvSpPr>
        <cdr:cNvPr id="6" name="TextBox 5"/>
        <cdr:cNvSpPr txBox="1"/>
      </cdr:nvSpPr>
      <cdr:spPr>
        <a:xfrm xmlns:a="http://schemas.openxmlformats.org/drawingml/2006/main">
          <a:off x="2928958" y="714380"/>
          <a:ext cx="928694" cy="28575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ru-RU" sz="1400" dirty="0"/>
        </a:p>
      </cdr:txBody>
    </cdr:sp>
  </cdr:relSizeAnchor>
  <cdr:relSizeAnchor xmlns:cdr="http://schemas.openxmlformats.org/drawingml/2006/chartDrawing">
    <cdr:from>
      <cdr:x>0.45946</cdr:x>
      <cdr:y>0.07305</cdr:y>
    </cdr:from>
    <cdr:to>
      <cdr:x>0.54955</cdr:x>
      <cdr:y>0.11688</cdr:y>
    </cdr:to>
    <cdr:sp macro="" textlink="">
      <cdr:nvSpPr>
        <cdr:cNvPr id="7" name="TextBox 6"/>
        <cdr:cNvSpPr txBox="1"/>
      </cdr:nvSpPr>
      <cdr:spPr>
        <a:xfrm xmlns:a="http://schemas.openxmlformats.org/drawingml/2006/main">
          <a:off x="3643338" y="357190"/>
          <a:ext cx="714380" cy="21431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0.44144</cdr:x>
      <cdr:y>0.07305</cdr:y>
    </cdr:from>
    <cdr:to>
      <cdr:x>0.56757</cdr:x>
      <cdr:y>0.1461</cdr:y>
    </cdr:to>
    <cdr:sp macro="" textlink="">
      <cdr:nvSpPr>
        <cdr:cNvPr id="8" name="TextBox 7"/>
        <cdr:cNvSpPr txBox="1"/>
      </cdr:nvSpPr>
      <cdr:spPr>
        <a:xfrm xmlns:a="http://schemas.openxmlformats.org/drawingml/2006/main">
          <a:off x="3500462" y="357190"/>
          <a:ext cx="1000132" cy="35719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ru-RU" sz="1400" dirty="0"/>
        </a:p>
      </cdr:txBody>
    </cdr:sp>
  </cdr:relSizeAnchor>
  <cdr:relSizeAnchor xmlns:cdr="http://schemas.openxmlformats.org/drawingml/2006/chartDrawing">
    <cdr:from>
      <cdr:x>0.54955</cdr:x>
      <cdr:y>0.05844</cdr:y>
    </cdr:from>
    <cdr:to>
      <cdr:x>0.67568</cdr:x>
      <cdr:y>0.11688</cdr:y>
    </cdr:to>
    <cdr:sp macro="" textlink="">
      <cdr:nvSpPr>
        <cdr:cNvPr id="9" name="TextBox 8"/>
        <cdr:cNvSpPr txBox="1"/>
      </cdr:nvSpPr>
      <cdr:spPr>
        <a:xfrm xmlns:a="http://schemas.openxmlformats.org/drawingml/2006/main">
          <a:off x="4357718" y="285752"/>
          <a:ext cx="1000132" cy="28575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ru-RU" sz="1400" dirty="0"/>
        </a:p>
      </cdr:txBody>
    </cdr:sp>
  </cdr:relSizeAnchor>
  <cdr:relSizeAnchor xmlns:cdr="http://schemas.openxmlformats.org/drawingml/2006/chartDrawing">
    <cdr:from>
      <cdr:x>0.16216</cdr:x>
      <cdr:y>0.23377</cdr:y>
    </cdr:from>
    <cdr:to>
      <cdr:x>0.27928</cdr:x>
      <cdr:y>0.33604</cdr:y>
    </cdr:to>
    <cdr:sp macro="" textlink="">
      <cdr:nvSpPr>
        <cdr:cNvPr id="10" name="TextBox 9"/>
        <cdr:cNvSpPr txBox="1"/>
      </cdr:nvSpPr>
      <cdr:spPr>
        <a:xfrm xmlns:a="http://schemas.openxmlformats.org/drawingml/2006/main">
          <a:off x="1285884" y="1143008"/>
          <a:ext cx="928694" cy="50006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ru-RU" sz="1200" dirty="0"/>
            <a:t>  </a:t>
          </a:r>
        </a:p>
      </cdr:txBody>
    </cdr:sp>
  </cdr:relSizeAnchor>
  <cdr:relSizeAnchor xmlns:cdr="http://schemas.openxmlformats.org/drawingml/2006/chartDrawing">
    <cdr:from>
      <cdr:x>0.27027</cdr:x>
      <cdr:y>0.20455</cdr:y>
    </cdr:from>
    <cdr:to>
      <cdr:x>0.37838</cdr:x>
      <cdr:y>0.32143</cdr:y>
    </cdr:to>
    <cdr:sp macro="" textlink="">
      <cdr:nvSpPr>
        <cdr:cNvPr id="11" name="TextBox 10"/>
        <cdr:cNvSpPr txBox="1"/>
      </cdr:nvSpPr>
      <cdr:spPr>
        <a:xfrm xmlns:a="http://schemas.openxmlformats.org/drawingml/2006/main">
          <a:off x="2143140" y="1000132"/>
          <a:ext cx="857256" cy="57150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0.36937</cdr:x>
      <cdr:y>0.30682</cdr:y>
    </cdr:from>
    <cdr:to>
      <cdr:x>0.47748</cdr:x>
      <cdr:y>0.37987</cdr:y>
    </cdr:to>
    <cdr:sp macro="" textlink="">
      <cdr:nvSpPr>
        <cdr:cNvPr id="12" name="TextBox 11"/>
        <cdr:cNvSpPr txBox="1"/>
      </cdr:nvSpPr>
      <cdr:spPr>
        <a:xfrm xmlns:a="http://schemas.openxmlformats.org/drawingml/2006/main">
          <a:off x="2928958" y="1500198"/>
          <a:ext cx="857256" cy="35719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0.35135</cdr:x>
      <cdr:y>0.2776</cdr:y>
    </cdr:from>
    <cdr:to>
      <cdr:x>0.45946</cdr:x>
      <cdr:y>0.37987</cdr:y>
    </cdr:to>
    <cdr:sp macro="" textlink="">
      <cdr:nvSpPr>
        <cdr:cNvPr id="13" name="TextBox 12"/>
        <cdr:cNvSpPr txBox="1"/>
      </cdr:nvSpPr>
      <cdr:spPr>
        <a:xfrm xmlns:a="http://schemas.openxmlformats.org/drawingml/2006/main">
          <a:off x="2786082" y="1357322"/>
          <a:ext cx="857256" cy="50006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ru-RU" sz="1100" dirty="0"/>
            <a:t>  </a:t>
          </a:r>
          <a:endParaRPr lang="ru-RU" sz="1200" dirty="0"/>
        </a:p>
      </cdr:txBody>
    </cdr:sp>
  </cdr:relSizeAnchor>
  <cdr:relSizeAnchor xmlns:cdr="http://schemas.openxmlformats.org/drawingml/2006/chartDrawing">
    <cdr:from>
      <cdr:x>0.45045</cdr:x>
      <cdr:y>0.18994</cdr:y>
    </cdr:from>
    <cdr:to>
      <cdr:x>0.57658</cdr:x>
      <cdr:y>0.29221</cdr:y>
    </cdr:to>
    <cdr:sp macro="" textlink="">
      <cdr:nvSpPr>
        <cdr:cNvPr id="14" name="TextBox 13"/>
        <cdr:cNvSpPr txBox="1"/>
      </cdr:nvSpPr>
      <cdr:spPr>
        <a:xfrm xmlns:a="http://schemas.openxmlformats.org/drawingml/2006/main">
          <a:off x="3571896" y="928694"/>
          <a:ext cx="1000136" cy="500073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ru-RU" sz="1100" dirty="0"/>
            <a:t>  </a:t>
          </a:r>
          <a:endParaRPr lang="ru-RU" sz="1200" dirty="0"/>
        </a:p>
      </cdr:txBody>
    </cdr:sp>
  </cdr:relSizeAnchor>
  <cdr:relSizeAnchor xmlns:cdr="http://schemas.openxmlformats.org/drawingml/2006/chartDrawing">
    <cdr:from>
      <cdr:x>0.54955</cdr:x>
      <cdr:y>0.16071</cdr:y>
    </cdr:from>
    <cdr:to>
      <cdr:x>0.67568</cdr:x>
      <cdr:y>0.26299</cdr:y>
    </cdr:to>
    <cdr:sp macro="" textlink="">
      <cdr:nvSpPr>
        <cdr:cNvPr id="15" name="TextBox 14"/>
        <cdr:cNvSpPr txBox="1"/>
      </cdr:nvSpPr>
      <cdr:spPr>
        <a:xfrm xmlns:a="http://schemas.openxmlformats.org/drawingml/2006/main">
          <a:off x="4357718" y="785818"/>
          <a:ext cx="1000132" cy="50006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ru-RU" sz="1200" dirty="0"/>
        </a:p>
      </cdr:txBody>
    </cdr:sp>
  </cdr:relSizeAnchor>
  <cdr:relSizeAnchor xmlns:cdr="http://schemas.openxmlformats.org/drawingml/2006/chartDrawing">
    <cdr:from>
      <cdr:x>0.16216</cdr:x>
      <cdr:y>0.58442</cdr:y>
    </cdr:from>
    <cdr:to>
      <cdr:x>0.27928</cdr:x>
      <cdr:y>0.71591</cdr:y>
    </cdr:to>
    <cdr:sp macro="" textlink="">
      <cdr:nvSpPr>
        <cdr:cNvPr id="16" name="TextBox 15"/>
        <cdr:cNvSpPr txBox="1"/>
      </cdr:nvSpPr>
      <cdr:spPr>
        <a:xfrm xmlns:a="http://schemas.openxmlformats.org/drawingml/2006/main">
          <a:off x="1285884" y="2857520"/>
          <a:ext cx="928694" cy="64294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ru-RU" sz="1200" dirty="0"/>
        </a:p>
      </cdr:txBody>
    </cdr:sp>
  </cdr:relSizeAnchor>
  <cdr:relSizeAnchor xmlns:cdr="http://schemas.openxmlformats.org/drawingml/2006/chartDrawing">
    <cdr:from>
      <cdr:x>0.25225</cdr:x>
      <cdr:y>0.64286</cdr:y>
    </cdr:from>
    <cdr:to>
      <cdr:x>0.37838</cdr:x>
      <cdr:y>0.75974</cdr:y>
    </cdr:to>
    <cdr:sp macro="" textlink="">
      <cdr:nvSpPr>
        <cdr:cNvPr id="17" name="TextBox 16"/>
        <cdr:cNvSpPr txBox="1"/>
      </cdr:nvSpPr>
      <cdr:spPr>
        <a:xfrm xmlns:a="http://schemas.openxmlformats.org/drawingml/2006/main">
          <a:off x="2000264" y="3143272"/>
          <a:ext cx="1000132" cy="57150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ru-RU" sz="1200" dirty="0"/>
        </a:p>
      </cdr:txBody>
    </cdr:sp>
  </cdr:relSizeAnchor>
  <cdr:relSizeAnchor xmlns:cdr="http://schemas.openxmlformats.org/drawingml/2006/chartDrawing">
    <cdr:from>
      <cdr:x>0.36036</cdr:x>
      <cdr:y>0.62825</cdr:y>
    </cdr:from>
    <cdr:to>
      <cdr:x>0.46847</cdr:x>
      <cdr:y>0.73052</cdr:y>
    </cdr:to>
    <cdr:sp macro="" textlink="">
      <cdr:nvSpPr>
        <cdr:cNvPr id="18" name="TextBox 17"/>
        <cdr:cNvSpPr txBox="1"/>
      </cdr:nvSpPr>
      <cdr:spPr>
        <a:xfrm xmlns:a="http://schemas.openxmlformats.org/drawingml/2006/main">
          <a:off x="2857517" y="3071841"/>
          <a:ext cx="857271" cy="500051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ru-RU" sz="1200" dirty="0"/>
        </a:p>
      </cdr:txBody>
    </cdr:sp>
  </cdr:relSizeAnchor>
  <cdr:relSizeAnchor xmlns:cdr="http://schemas.openxmlformats.org/drawingml/2006/chartDrawing">
    <cdr:from>
      <cdr:x>0.45045</cdr:x>
      <cdr:y>0.61364</cdr:y>
    </cdr:from>
    <cdr:to>
      <cdr:x>0.56757</cdr:x>
      <cdr:y>0.73052</cdr:y>
    </cdr:to>
    <cdr:sp macro="" textlink="">
      <cdr:nvSpPr>
        <cdr:cNvPr id="19" name="TextBox 18"/>
        <cdr:cNvSpPr txBox="1"/>
      </cdr:nvSpPr>
      <cdr:spPr>
        <a:xfrm xmlns:a="http://schemas.openxmlformats.org/drawingml/2006/main">
          <a:off x="3571900" y="3000396"/>
          <a:ext cx="928694" cy="57150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ru-RU" sz="1200" dirty="0"/>
        </a:p>
      </cdr:txBody>
    </cdr:sp>
  </cdr:relSizeAnchor>
  <cdr:relSizeAnchor xmlns:cdr="http://schemas.openxmlformats.org/drawingml/2006/chartDrawing">
    <cdr:from>
      <cdr:x>0.54955</cdr:x>
      <cdr:y>0.59903</cdr:y>
    </cdr:from>
    <cdr:to>
      <cdr:x>0.67568</cdr:x>
      <cdr:y>0.73052</cdr:y>
    </cdr:to>
    <cdr:sp macro="" textlink="">
      <cdr:nvSpPr>
        <cdr:cNvPr id="20" name="TextBox 19"/>
        <cdr:cNvSpPr txBox="1"/>
      </cdr:nvSpPr>
      <cdr:spPr>
        <a:xfrm xmlns:a="http://schemas.openxmlformats.org/drawingml/2006/main">
          <a:off x="4357718" y="2928958"/>
          <a:ext cx="1000132" cy="64294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ru-RU" sz="1200" dirty="0"/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0.71094</cdr:x>
      <cdr:y>0.17949</cdr:y>
    </cdr:from>
    <cdr:to>
      <cdr:x>0.92188</cdr:x>
      <cdr:y>0.28908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6500826" y="1000132"/>
          <a:ext cx="1928835" cy="610651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ru-RU" sz="1800" dirty="0"/>
        </a:p>
      </cdr:txBody>
    </cdr:sp>
  </cdr:relSizeAnchor>
  <cdr:relSizeAnchor xmlns:cdr="http://schemas.openxmlformats.org/drawingml/2006/chartDrawing">
    <cdr:from>
      <cdr:x>0.71094</cdr:x>
      <cdr:y>0.32051</cdr:y>
    </cdr:from>
    <cdr:to>
      <cdr:x>0.92969</cdr:x>
      <cdr:y>0.389</cdr:y>
    </cdr:to>
    <cdr:sp macro="" textlink="">
      <cdr:nvSpPr>
        <cdr:cNvPr id="4" name="TextBox 3"/>
        <cdr:cNvSpPr txBox="1"/>
      </cdr:nvSpPr>
      <cdr:spPr>
        <a:xfrm xmlns:a="http://schemas.openxmlformats.org/drawingml/2006/main">
          <a:off x="6500826" y="1785950"/>
          <a:ext cx="2000250" cy="38163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ru-RU" sz="1800" dirty="0"/>
        </a:p>
      </cdr:txBody>
    </cdr:sp>
  </cdr:relSizeAnchor>
  <cdr:relSizeAnchor xmlns:cdr="http://schemas.openxmlformats.org/drawingml/2006/chartDrawing">
    <cdr:from>
      <cdr:x>0.71875</cdr:x>
      <cdr:y>0.46154</cdr:y>
    </cdr:from>
    <cdr:to>
      <cdr:x>0.96876</cdr:x>
      <cdr:y>0.54373</cdr:y>
    </cdr:to>
    <cdr:sp macro="" textlink="">
      <cdr:nvSpPr>
        <cdr:cNvPr id="5" name="TextBox 4"/>
        <cdr:cNvSpPr txBox="1"/>
      </cdr:nvSpPr>
      <cdr:spPr>
        <a:xfrm xmlns:a="http://schemas.openxmlformats.org/drawingml/2006/main">
          <a:off x="6572264" y="2571768"/>
          <a:ext cx="2286091" cy="45797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ru-RU" sz="1800" dirty="0"/>
        </a:p>
      </cdr:txBody>
    </cdr:sp>
  </cdr:relSizeAnchor>
  <cdr:relSizeAnchor xmlns:cdr="http://schemas.openxmlformats.org/drawingml/2006/chartDrawing">
    <cdr:from>
      <cdr:x>0.71875</cdr:x>
      <cdr:y>0.60257</cdr:y>
    </cdr:from>
    <cdr:to>
      <cdr:x>0.93751</cdr:x>
      <cdr:y>0.71216</cdr:y>
    </cdr:to>
    <cdr:sp macro="" textlink="">
      <cdr:nvSpPr>
        <cdr:cNvPr id="6" name="TextBox 5"/>
        <cdr:cNvSpPr txBox="1"/>
      </cdr:nvSpPr>
      <cdr:spPr>
        <a:xfrm xmlns:a="http://schemas.openxmlformats.org/drawingml/2006/main">
          <a:off x="6572264" y="3357586"/>
          <a:ext cx="2000341" cy="61065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ru-RU" sz="1800" dirty="0"/>
        </a:p>
      </cdr:txBody>
    </cdr:sp>
  </cdr:relSizeAnchor>
  <cdr:relSizeAnchor xmlns:cdr="http://schemas.openxmlformats.org/drawingml/2006/chartDrawing">
    <cdr:from>
      <cdr:x>0.73438</cdr:x>
      <cdr:y>0.8718</cdr:y>
    </cdr:from>
    <cdr:to>
      <cdr:x>0.96094</cdr:x>
      <cdr:y>0.954</cdr:y>
    </cdr:to>
    <cdr:sp macro="" textlink="">
      <cdr:nvSpPr>
        <cdr:cNvPr id="8" name="TextBox 7"/>
        <cdr:cNvSpPr txBox="1"/>
      </cdr:nvSpPr>
      <cdr:spPr>
        <a:xfrm xmlns:a="http://schemas.openxmlformats.org/drawingml/2006/main">
          <a:off x="6715140" y="4857784"/>
          <a:ext cx="2071664" cy="45803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ru-RU" sz="1800" dirty="0"/>
        </a:p>
      </cdr:txBody>
    </cdr:sp>
  </cdr:relSizeAnchor>
  <cdr:relSizeAnchor xmlns:cdr="http://schemas.openxmlformats.org/drawingml/2006/chartDrawing">
    <cdr:from>
      <cdr:x>0.46094</cdr:x>
      <cdr:y>0.4359</cdr:y>
    </cdr:from>
    <cdr:to>
      <cdr:x>0.59375</cdr:x>
      <cdr:y>0.51809</cdr:y>
    </cdr:to>
    <cdr:sp macro="" textlink="">
      <cdr:nvSpPr>
        <cdr:cNvPr id="11" name="TextBox 10"/>
        <cdr:cNvSpPr txBox="1"/>
      </cdr:nvSpPr>
      <cdr:spPr>
        <a:xfrm xmlns:a="http://schemas.openxmlformats.org/drawingml/2006/main">
          <a:off x="4214810" y="2428892"/>
          <a:ext cx="1214415" cy="457973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ru-RU" sz="1400" dirty="0"/>
        </a:p>
      </cdr:txBody>
    </cdr:sp>
  </cdr:relSizeAnchor>
  <cdr:relSizeAnchor xmlns:cdr="http://schemas.openxmlformats.org/drawingml/2006/chartDrawing">
    <cdr:from>
      <cdr:x>0.2953</cdr:x>
      <cdr:y>0.07208</cdr:y>
    </cdr:from>
    <cdr:to>
      <cdr:x>0.36562</cdr:x>
      <cdr:y>0.34605</cdr:y>
    </cdr:to>
    <cdr:sp macro="" textlink="">
      <cdr:nvSpPr>
        <cdr:cNvPr id="13" name="TextBox 12"/>
        <cdr:cNvSpPr txBox="1"/>
      </cdr:nvSpPr>
      <cdr:spPr>
        <a:xfrm xmlns:a="http://schemas.openxmlformats.org/drawingml/2006/main" rot="4795978">
          <a:off x="2258414" y="843434"/>
          <a:ext cx="1526600" cy="64300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ru-RU" sz="1400" dirty="0"/>
        </a:p>
      </cdr:txBody>
    </cdr:sp>
  </cdr:relSizeAnchor>
  <cdr:relSizeAnchor xmlns:cdr="http://schemas.openxmlformats.org/drawingml/2006/chartDrawing">
    <cdr:from>
      <cdr:x>0.1609</cdr:x>
      <cdr:y>0.24977</cdr:y>
    </cdr:from>
    <cdr:to>
      <cdr:x>0.32786</cdr:x>
      <cdr:y>0.35233</cdr:y>
    </cdr:to>
    <cdr:sp macro="" textlink="">
      <cdr:nvSpPr>
        <cdr:cNvPr id="14" name="TextBox 13"/>
        <cdr:cNvSpPr txBox="1"/>
      </cdr:nvSpPr>
      <cdr:spPr>
        <a:xfrm xmlns:a="http://schemas.openxmlformats.org/drawingml/2006/main" rot="2035275">
          <a:off x="1471313" y="1391743"/>
          <a:ext cx="1526599" cy="5715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ru-RU" sz="1400" dirty="0"/>
        </a:p>
      </cdr:txBody>
    </cdr:sp>
  </cdr:relSizeAnchor>
  <cdr:relSizeAnchor xmlns:cdr="http://schemas.openxmlformats.org/drawingml/2006/chartDrawing">
    <cdr:from>
      <cdr:x>0.12775</cdr:x>
      <cdr:y>0.51936</cdr:y>
    </cdr:from>
    <cdr:to>
      <cdr:x>0.27625</cdr:x>
      <cdr:y>0.59476</cdr:y>
    </cdr:to>
    <cdr:sp macro="" textlink="">
      <cdr:nvSpPr>
        <cdr:cNvPr id="15" name="TextBox 14"/>
        <cdr:cNvSpPr txBox="1"/>
      </cdr:nvSpPr>
      <cdr:spPr>
        <a:xfrm xmlns:a="http://schemas.openxmlformats.org/drawingml/2006/main" rot="21036987">
          <a:off x="1168141" y="2893968"/>
          <a:ext cx="1357884" cy="420139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ru-RU" sz="1400" dirty="0"/>
        </a:p>
      </cdr:txBody>
    </cdr:sp>
  </cdr:relSizeAnchor>
  <cdr:relSizeAnchor xmlns:cdr="http://schemas.openxmlformats.org/drawingml/2006/chartDrawing">
    <cdr:from>
      <cdr:x>0.02343</cdr:x>
      <cdr:y>0.05334</cdr:y>
    </cdr:from>
    <cdr:to>
      <cdr:x>0.20312</cdr:x>
      <cdr:y>0.13334</cdr:y>
    </cdr:to>
    <cdr:sp macro="" textlink="">
      <cdr:nvSpPr>
        <cdr:cNvPr id="16" name="TextBox 15"/>
        <cdr:cNvSpPr txBox="1"/>
      </cdr:nvSpPr>
      <cdr:spPr>
        <a:xfrm xmlns:a="http://schemas.openxmlformats.org/drawingml/2006/main">
          <a:off x="214282" y="285776"/>
          <a:ext cx="1643074" cy="42862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0.03125</cdr:x>
      <cdr:y>0.05334</cdr:y>
    </cdr:from>
    <cdr:to>
      <cdr:x>0.20312</cdr:x>
      <cdr:y>0.14667</cdr:y>
    </cdr:to>
    <cdr:sp macro="" textlink="">
      <cdr:nvSpPr>
        <cdr:cNvPr id="17" name="TextBox 16"/>
        <cdr:cNvSpPr txBox="1"/>
      </cdr:nvSpPr>
      <cdr:spPr>
        <a:xfrm xmlns:a="http://schemas.openxmlformats.org/drawingml/2006/main">
          <a:off x="285720" y="285776"/>
          <a:ext cx="1571636" cy="50006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E07114E-DA7B-4EA0-955D-9A70F8B79AE1}" type="datetimeFigureOut">
              <a:rPr lang="ru-RU" smtClean="0"/>
              <a:pPr/>
              <a:t>24.11.2017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C299572-DFB0-4AEF-B8FB-340F06241411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299572-DFB0-4AEF-B8FB-340F06241411}" type="slidenum">
              <a:rPr lang="ru-RU" smtClean="0"/>
              <a:pPr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1169886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/>
              <a:t>Образец подзаголовка</a:t>
            </a:r>
            <a:endParaRPr kumimoji="0" lang="en-US"/>
          </a:p>
        </p:txBody>
      </p:sp>
      <p:sp>
        <p:nvSpPr>
          <p:cNvPr id="28" name="Заголовок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Овал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Дата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24.11.2017</a:t>
            </a:fld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Rectangle 4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4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4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C9CAD36-C6A2-4B14-8494-71A6AD0693D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cover dir="rd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Содержимое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24.11.2017</a:t>
            </a:fld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6" name="Нижний колонтитул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24.11.2017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24.11.2017</a:t>
            </a:fld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32" name="Содержимое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34" name="Содержимое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24.11.2017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24.11.2017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Содержимое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31" name="Заголовок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8" name="Дата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24.11.2017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ru-RU"/>
              <a:t>Вставка рисунка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24.11.2017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/>
              <a:t>Образец текста</a:t>
            </a:r>
          </a:p>
          <a:p>
            <a:pPr lvl="1" eaLnBrk="1" latinLnBrk="0" hangingPunct="1"/>
            <a:r>
              <a:rPr kumimoji="0" lang="ru-RU"/>
              <a:t>Второй уровень</a:t>
            </a:r>
          </a:p>
          <a:p>
            <a:pPr lvl="2" eaLnBrk="1" latinLnBrk="0" hangingPunct="1"/>
            <a:r>
              <a:rPr kumimoji="0" lang="ru-RU"/>
              <a:t>Третий уровень</a:t>
            </a:r>
          </a:p>
          <a:p>
            <a:pPr lvl="3" eaLnBrk="1" latinLnBrk="0" hangingPunct="1"/>
            <a:r>
              <a:rPr kumimoji="0" lang="ru-RU"/>
              <a:t>Четвертый уровень</a:t>
            </a:r>
          </a:p>
          <a:p>
            <a:pPr lvl="4" eaLnBrk="1" latinLnBrk="0" hangingPunct="1"/>
            <a:r>
              <a:rPr kumimoji="0" lang="ru-RU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24.11.2017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</p:sldLayoutIdLst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5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4" Type="http://schemas.openxmlformats.org/officeDocument/2006/relationships/chart" Target="../charts/char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дизайн 3.jpg"/>
          <p:cNvPicPr>
            <a:picLocks noChangeAspect="1"/>
          </p:cNvPicPr>
          <p:nvPr/>
        </p:nvPicPr>
        <p:blipFill>
          <a:blip r:embed="rId2" cstate="print">
            <a:lum bright="10000" contrast="-10000"/>
          </a:blip>
          <a:stretch>
            <a:fillRect/>
          </a:stretch>
        </p:blipFill>
        <p:spPr>
          <a:xfrm>
            <a:off x="-17585" y="0"/>
            <a:ext cx="917917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1538" y="428604"/>
            <a:ext cx="7358114" cy="1285884"/>
          </a:xfrm>
        </p:spPr>
        <p:txBody>
          <a:bodyPr>
            <a:noAutofit/>
          </a:bodyPr>
          <a:lstStyle/>
          <a:p>
            <a:pPr algn="ctr"/>
            <a:br>
              <a:rPr lang="ru-RU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i="1" dirty="0">
                <a:solidFill>
                  <a:schemeClr val="bg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ПРОЕКТ РЕШЕНИЯ СОБРАНИЯ ДЕПУТАТОВ «О БЮДЖЕТЕ КАМЫШЕВСКОГО СЕЛЬСКОГО ПОСЕЛЕНИЯ ЗИМОВНИКОВСКОГО РАЙОНА НА 2017 </a:t>
            </a:r>
            <a:br>
              <a:rPr lang="ru-RU" sz="2000" i="1" dirty="0">
                <a:solidFill>
                  <a:schemeClr val="bg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2000" i="1" dirty="0">
                <a:solidFill>
                  <a:schemeClr val="bg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И ПЛАНОВЫЙ ПЕРИОД  2019 И 2020 ГОДОВ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071538" y="4714884"/>
            <a:ext cx="7429552" cy="2143116"/>
          </a:xfrm>
        </p:spPr>
        <p:txBody>
          <a:bodyPr>
            <a:normAutofit/>
          </a:bodyPr>
          <a:lstStyle/>
          <a:p>
            <a:pPr algn="ctr"/>
            <a:r>
              <a:rPr lang="ru-RU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«Бюджет для граждан»</a:t>
            </a:r>
          </a:p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Материалы подготовлены с учетом приказа Минфина России от 22.09.2015 № 145н «Об утверждении методических рекомендаций по представлению субъектов Российской Федерации и местных бюджетов и отчетов об их исполнении в доступной для граждан форме »)</a:t>
            </a:r>
          </a:p>
          <a:p>
            <a:endParaRPr lang="ru-RU" dirty="0"/>
          </a:p>
        </p:txBody>
      </p:sp>
      <p:pic>
        <p:nvPicPr>
          <p:cNvPr id="6" name="Рисунок 5" descr="Рисунок1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00628" y="1785926"/>
            <a:ext cx="3571900" cy="27146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1" descr="C:\Documents and Settings\sekretar1\Рабочий стол\ПРЕЗЕНТАЦИЯ\картинки\Зимовники.jpg"/>
          <p:cNvPicPr>
            <a:picLocks noChangeAspect="1" noChangeArrowheads="1"/>
          </p:cNvPicPr>
          <p:nvPr/>
        </p:nvPicPr>
        <p:blipFill>
          <a:blip r:embed="rId4"/>
          <a:stretch>
            <a:fillRect/>
          </a:stretch>
        </p:blipFill>
        <p:spPr bwMode="auto">
          <a:xfrm>
            <a:off x="1643042" y="1857364"/>
            <a:ext cx="3143272" cy="2643206"/>
          </a:xfrm>
          <a:prstGeom prst="rect">
            <a:avLst/>
          </a:prstGeom>
          <a:noFill/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" name="Содержимое 6" descr="дизайн 3.jpg"/>
          <p:cNvPicPr>
            <a:picLocks noChangeAspect="1"/>
          </p:cNvPicPr>
          <p:nvPr/>
        </p:nvPicPr>
        <p:blipFill>
          <a:blip r:embed="rId2" cstate="print">
            <a:lum bright="10000" contrast="-10000"/>
          </a:blip>
          <a:stretch>
            <a:fillRect/>
          </a:stretch>
        </p:blipFill>
        <p:spPr>
          <a:xfrm>
            <a:off x="-35169" y="0"/>
            <a:ext cx="9179169" cy="6858000"/>
          </a:xfrm>
          <a:prstGeom prst="rect">
            <a:avLst/>
          </a:prstGeom>
          <a:scene3d>
            <a:camera prst="perspectiveFront"/>
            <a:lightRig rig="threePt" dir="t"/>
          </a:scene3d>
        </p:spPr>
      </p:pic>
      <p:sp>
        <p:nvSpPr>
          <p:cNvPr id="23" name="Заголовок 1"/>
          <p:cNvSpPr txBox="1">
            <a:spLocks/>
          </p:cNvSpPr>
          <p:nvPr/>
        </p:nvSpPr>
        <p:spPr bwMode="auto">
          <a:xfrm>
            <a:off x="571472" y="142852"/>
            <a:ext cx="8286808" cy="9286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200" b="1" i="1" u="none" strike="noStrike" kern="1200" cap="none" spc="0" normalizeH="0" noProof="0" dirty="0">
                <a:ln>
                  <a:noFill/>
                </a:ln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60000" endA="900" endPos="58000" dir="5400000" sy="-100000" algn="bl" rotWithShape="0"/>
                </a:effectLst>
                <a:uLnTx/>
                <a:uFillTx/>
                <a:latin typeface="+mj-lt"/>
                <a:ea typeface="+mj-ea"/>
                <a:cs typeface="+mj-cs"/>
              </a:rPr>
              <a:t>Доля муниципальных программ в общем объеме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200" b="1" i="1" u="none" strike="noStrike" kern="1200" cap="none" spc="0" normalizeH="0" noProof="0" dirty="0">
                <a:ln>
                  <a:noFill/>
                </a:ln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60000" endA="900" endPos="58000" dir="5400000" sy="-100000" algn="bl" rotWithShape="0"/>
                </a:effectLst>
                <a:uLnTx/>
                <a:uFillTx/>
                <a:latin typeface="+mj-lt"/>
                <a:ea typeface="+mj-ea"/>
                <a:cs typeface="+mj-cs"/>
              </a:rPr>
              <a:t> расходов, запланированных на реализацию муниципальных </a:t>
            </a:r>
            <a:br>
              <a:rPr kumimoji="0" lang="ru-RU" sz="2200" b="1" i="1" u="none" strike="noStrike" kern="1200" cap="none" spc="0" normalizeH="0" noProof="0" dirty="0">
                <a:ln>
                  <a:noFill/>
                </a:ln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60000" endA="900" endPos="58000" dir="5400000" sy="-100000" algn="bl" rotWithShape="0"/>
                </a:effectLst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2200" b="1" i="1" u="none" strike="noStrike" kern="1200" cap="none" spc="0" normalizeH="0" noProof="0" dirty="0">
                <a:ln>
                  <a:noFill/>
                </a:ln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60000" endA="900" endPos="58000" dir="5400000" sy="-100000" algn="bl" rotWithShape="0"/>
                </a:effectLst>
                <a:uLnTx/>
                <a:uFillTx/>
                <a:latin typeface="+mj-lt"/>
                <a:ea typeface="+mj-ea"/>
                <a:cs typeface="+mj-cs"/>
              </a:rPr>
              <a:t>программ Камышевского сельского поселения в 2018 году</a:t>
            </a:r>
          </a:p>
        </p:txBody>
      </p:sp>
      <p:sp>
        <p:nvSpPr>
          <p:cNvPr id="28" name="Скругленный прямоугольник 27"/>
          <p:cNvSpPr/>
          <p:nvPr/>
        </p:nvSpPr>
        <p:spPr>
          <a:xfrm>
            <a:off x="6715140" y="1357298"/>
            <a:ext cx="2214578" cy="2928958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>
                <a:solidFill>
                  <a:schemeClr val="bg1"/>
                </a:solidFill>
              </a:rPr>
              <a:t>Развитие муниципальной службы и информационное общество 70,0 </a:t>
            </a:r>
            <a:r>
              <a:rPr lang="ru-RU" sz="1400" b="1" dirty="0">
                <a:solidFill>
                  <a:schemeClr val="bg1"/>
                </a:solidFill>
              </a:rPr>
              <a:t>т.р.(0,7%)</a:t>
            </a:r>
          </a:p>
        </p:txBody>
      </p:sp>
      <p:sp>
        <p:nvSpPr>
          <p:cNvPr id="34" name="Скругленный прямоугольник 33"/>
          <p:cNvSpPr/>
          <p:nvPr/>
        </p:nvSpPr>
        <p:spPr>
          <a:xfrm>
            <a:off x="4714876" y="4000504"/>
            <a:ext cx="2000264" cy="2643206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>
                <a:solidFill>
                  <a:schemeClr val="bg1"/>
                </a:solidFill>
              </a:rPr>
              <a:t>Развитие физической культуры и спорта </a:t>
            </a:r>
            <a:r>
              <a:rPr lang="ru-RU" sz="1400" dirty="0">
                <a:solidFill>
                  <a:schemeClr val="bg1"/>
                </a:solidFill>
              </a:rPr>
              <a:t>30,0  т.р</a:t>
            </a:r>
            <a:r>
              <a:rPr lang="ru-RU" sz="1500" b="1" dirty="0">
                <a:solidFill>
                  <a:schemeClr val="bg1"/>
                </a:solidFill>
              </a:rPr>
              <a:t>. (0,3%)</a:t>
            </a:r>
          </a:p>
        </p:txBody>
      </p:sp>
      <p:sp>
        <p:nvSpPr>
          <p:cNvPr id="36" name="Скругленный прямоугольник 35"/>
          <p:cNvSpPr/>
          <p:nvPr/>
        </p:nvSpPr>
        <p:spPr>
          <a:xfrm>
            <a:off x="4714876" y="1357298"/>
            <a:ext cx="2000264" cy="2643206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>
                <a:solidFill>
                  <a:schemeClr val="bg1"/>
                </a:solidFill>
              </a:rPr>
              <a:t>Развитие культуры 3522,9 </a:t>
            </a:r>
            <a:r>
              <a:rPr lang="ru-RU" sz="1400" b="1" dirty="0">
                <a:solidFill>
                  <a:schemeClr val="bg1"/>
                </a:solidFill>
              </a:rPr>
              <a:t>т.р. (37,1%)</a:t>
            </a:r>
          </a:p>
        </p:txBody>
      </p:sp>
      <p:sp>
        <p:nvSpPr>
          <p:cNvPr id="37" name="Скругленный прямоугольник 36"/>
          <p:cNvSpPr/>
          <p:nvPr/>
        </p:nvSpPr>
        <p:spPr>
          <a:xfrm>
            <a:off x="2643174" y="3143248"/>
            <a:ext cx="2071702" cy="1428760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>
                <a:solidFill>
                  <a:schemeClr val="bg1"/>
                </a:solidFill>
              </a:rPr>
              <a:t>Профилактика экстремизма и терроризма в Камышевском сельском поселении  5,0</a:t>
            </a:r>
            <a:r>
              <a:rPr lang="ru-RU" sz="1300" b="1" dirty="0">
                <a:solidFill>
                  <a:schemeClr val="bg1"/>
                </a:solidFill>
              </a:rPr>
              <a:t> т.р. (0,05%)</a:t>
            </a:r>
          </a:p>
        </p:txBody>
      </p:sp>
      <p:sp>
        <p:nvSpPr>
          <p:cNvPr id="38" name="Скругленный прямоугольник 37"/>
          <p:cNvSpPr/>
          <p:nvPr/>
        </p:nvSpPr>
        <p:spPr>
          <a:xfrm>
            <a:off x="2643174" y="1428736"/>
            <a:ext cx="2071702" cy="1714512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>
                <a:solidFill>
                  <a:schemeClr val="bg1"/>
                </a:solidFill>
              </a:rPr>
              <a:t>Обеспечение качественными жилищно-коммунальными услугами населения Камышевского сельского поселения  372,3</a:t>
            </a:r>
            <a:r>
              <a:rPr lang="ru-RU" sz="1400" b="1" dirty="0">
                <a:solidFill>
                  <a:schemeClr val="bg1"/>
                </a:solidFill>
              </a:rPr>
              <a:t> т.р. (3,9%)</a:t>
            </a:r>
          </a:p>
        </p:txBody>
      </p:sp>
      <p:sp>
        <p:nvSpPr>
          <p:cNvPr id="39" name="Скругленный прямоугольник 38"/>
          <p:cNvSpPr/>
          <p:nvPr/>
        </p:nvSpPr>
        <p:spPr>
          <a:xfrm>
            <a:off x="214282" y="4429132"/>
            <a:ext cx="2428892" cy="2214578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>
                <a:solidFill>
                  <a:schemeClr val="bg1"/>
                </a:solidFill>
              </a:rPr>
              <a:t>Охрана окружающей среды и рациональное природопользование  </a:t>
            </a:r>
          </a:p>
          <a:p>
            <a:pPr algn="ctr"/>
            <a:r>
              <a:rPr lang="ru-RU" sz="1400" dirty="0">
                <a:solidFill>
                  <a:schemeClr val="bg1"/>
                </a:solidFill>
              </a:rPr>
              <a:t>70,0</a:t>
            </a:r>
            <a:r>
              <a:rPr lang="ru-RU" sz="1400" b="1" dirty="0">
                <a:solidFill>
                  <a:schemeClr val="bg1"/>
                </a:solidFill>
              </a:rPr>
              <a:t> т.р. (0,7%)</a:t>
            </a:r>
          </a:p>
        </p:txBody>
      </p:sp>
      <p:sp>
        <p:nvSpPr>
          <p:cNvPr id="41" name="Скругленный прямоугольник 40"/>
          <p:cNvSpPr/>
          <p:nvPr/>
        </p:nvSpPr>
        <p:spPr>
          <a:xfrm>
            <a:off x="2643174" y="4572008"/>
            <a:ext cx="2071702" cy="2071702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>
                <a:solidFill>
                  <a:schemeClr val="bg1"/>
                </a:solidFill>
              </a:rPr>
              <a:t>Защита населения и территории от чрезвычайных ситуаций, обеспечение пожарной безопасности и безопасности людей на водных объектах 10,0</a:t>
            </a:r>
            <a:r>
              <a:rPr lang="ru-RU" sz="1300" b="1" dirty="0">
                <a:solidFill>
                  <a:schemeClr val="bg1"/>
                </a:solidFill>
              </a:rPr>
              <a:t> т.р. (0,1%)</a:t>
            </a:r>
          </a:p>
        </p:txBody>
      </p:sp>
      <p:sp>
        <p:nvSpPr>
          <p:cNvPr id="42" name="Скругленный прямоугольник 41"/>
          <p:cNvSpPr/>
          <p:nvPr/>
        </p:nvSpPr>
        <p:spPr>
          <a:xfrm>
            <a:off x="6715140" y="4286256"/>
            <a:ext cx="2286016" cy="2357454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>
                <a:solidFill>
                  <a:schemeClr val="bg1"/>
                </a:solidFill>
              </a:rPr>
              <a:t>Энергосбережение Камышевского сельского поселения 145,0</a:t>
            </a:r>
            <a:r>
              <a:rPr lang="ru-RU" sz="1300" b="1" dirty="0">
                <a:solidFill>
                  <a:schemeClr val="bg1"/>
                </a:solidFill>
              </a:rPr>
              <a:t> т.р.(1,5%)</a:t>
            </a:r>
          </a:p>
        </p:txBody>
      </p:sp>
      <p:sp>
        <p:nvSpPr>
          <p:cNvPr id="43" name="Скругленный прямоугольник 42"/>
          <p:cNvSpPr/>
          <p:nvPr/>
        </p:nvSpPr>
        <p:spPr>
          <a:xfrm>
            <a:off x="214282" y="1428736"/>
            <a:ext cx="2428892" cy="3000396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300" dirty="0">
                <a:solidFill>
                  <a:srgbClr val="FF0000"/>
                </a:solidFill>
              </a:rPr>
              <a:t> </a:t>
            </a:r>
            <a:r>
              <a:rPr lang="ru-RU" sz="1400" dirty="0">
                <a:solidFill>
                  <a:schemeClr val="bg1"/>
                </a:solidFill>
              </a:rPr>
              <a:t>Управление муниципальными финансами и создание условий для эффективного управления муниципальными финансами</a:t>
            </a:r>
            <a:endParaRPr lang="ru-RU" sz="1300" dirty="0">
              <a:solidFill>
                <a:schemeClr val="bg1"/>
              </a:solidFill>
            </a:endParaRPr>
          </a:p>
          <a:p>
            <a:pPr algn="ctr"/>
            <a:r>
              <a:rPr lang="ru-RU" sz="1300" b="1" dirty="0">
                <a:solidFill>
                  <a:schemeClr val="bg1"/>
                </a:solidFill>
              </a:rPr>
              <a:t>4876,6 т.р. (51,3 %)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Содержимое 6" descr="дизайн 3.jpg"/>
          <p:cNvPicPr>
            <a:picLocks noChangeAspect="1"/>
          </p:cNvPicPr>
          <p:nvPr/>
        </p:nvPicPr>
        <p:blipFill>
          <a:blip r:embed="rId2" cstate="print">
            <a:lum bright="10000" contrast="-10000"/>
          </a:blip>
          <a:stretch>
            <a:fillRect/>
          </a:stretch>
        </p:blipFill>
        <p:spPr>
          <a:xfrm>
            <a:off x="-35169" y="0"/>
            <a:ext cx="9179169" cy="6858000"/>
          </a:xfrm>
          <a:prstGeom prst="rect">
            <a:avLst/>
          </a:prstGeom>
          <a:scene3d>
            <a:camera prst="perspectiveFront"/>
            <a:lightRig rig="threePt" dir="t"/>
          </a:scene3d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428736"/>
          </a:xfrm>
        </p:spPr>
        <p:txBody>
          <a:bodyPr>
            <a:no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pPr algn="ctr"/>
            <a:r>
              <a:rPr lang="ru-RU" sz="2400" b="1" i="1" dirty="0">
                <a:solidFill>
                  <a:srgbClr val="FF0000"/>
                </a:solidFill>
                <a:latin typeface="Candara" pitchFamily="34" charset="0"/>
              </a:rPr>
              <a:t>Расходы проекта бюджета Камышевского сельского </a:t>
            </a:r>
            <a:br>
              <a:rPr lang="ru-RU" sz="2400" b="1" i="1" dirty="0">
                <a:solidFill>
                  <a:srgbClr val="FF0000"/>
                </a:solidFill>
                <a:latin typeface="Candara" pitchFamily="34" charset="0"/>
              </a:rPr>
            </a:br>
            <a:r>
              <a:rPr lang="ru-RU" sz="2400" b="1" i="1" dirty="0">
                <a:solidFill>
                  <a:srgbClr val="FF0000"/>
                </a:solidFill>
                <a:latin typeface="Candara" pitchFamily="34" charset="0"/>
              </a:rPr>
              <a:t>поселения Зимовниковского района, </a:t>
            </a:r>
            <a:br>
              <a:rPr lang="ru-RU" sz="2400" b="1" i="1" dirty="0">
                <a:solidFill>
                  <a:srgbClr val="FF0000"/>
                </a:solidFill>
                <a:latin typeface="Candara" pitchFamily="34" charset="0"/>
              </a:rPr>
            </a:br>
            <a:r>
              <a:rPr lang="ru-RU" sz="2400" b="1" i="1" dirty="0">
                <a:solidFill>
                  <a:srgbClr val="FF0000"/>
                </a:solidFill>
                <a:latin typeface="Candara" pitchFamily="34" charset="0"/>
              </a:rPr>
              <a:t>формируемые в рамках муниципальных программ Камышевского сельского поселения, и непрограммные расходы</a:t>
            </a:r>
            <a:endParaRPr lang="ru-RU" sz="2400" i="1" dirty="0">
              <a:solidFill>
                <a:srgbClr val="FF0000"/>
              </a:solidFill>
            </a:endParaRPr>
          </a:p>
        </p:txBody>
      </p:sp>
      <p:sp>
        <p:nvSpPr>
          <p:cNvPr id="6" name="Овал 5"/>
          <p:cNvSpPr/>
          <p:nvPr/>
        </p:nvSpPr>
        <p:spPr>
          <a:xfrm rot="512305">
            <a:off x="2198471" y="1995562"/>
            <a:ext cx="2000264" cy="1857388"/>
          </a:xfrm>
          <a:prstGeom prst="ellipse">
            <a:avLst/>
          </a:prstGeom>
          <a:solidFill>
            <a:srgbClr val="C3A523"/>
          </a:solidFill>
          <a:ln w="34925">
            <a:solidFill>
              <a:srgbClr val="FFFFFF"/>
            </a:solidFill>
          </a:ln>
          <a:effectLst>
            <a:outerShdw blurRad="558800" dir="6780000" sx="93000" sy="93000" algn="ctr">
              <a:srgbClr val="000000"/>
            </a:outerShdw>
          </a:effectLst>
          <a:scene3d>
            <a:camera prst="perspectiveFront" fov="3600000">
              <a:rot lat="19949703" lon="19033764" rev="2824715"/>
            </a:camera>
            <a:lightRig rig="threePt" dir="t">
              <a:rot lat="0" lon="0" rev="0"/>
            </a:lightRig>
          </a:scene3d>
          <a:sp3d extrusionH="38100" contourW="12700" prstMaterial="powder">
            <a:bevelT w="285750" h="50800" prst="artDeco"/>
            <a:bevelB prst="relaxedInset"/>
            <a:extrusionClr>
              <a:srgbClr val="CC9B00"/>
            </a:extrusionClr>
            <a:contourClr>
              <a:srgbClr val="A27B00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>
                <a:solidFill>
                  <a:schemeClr val="tx1"/>
                </a:solidFill>
              </a:rPr>
              <a:t>9101,8</a:t>
            </a:r>
          </a:p>
          <a:p>
            <a:pPr algn="ctr"/>
            <a:r>
              <a:rPr lang="ru-RU" sz="2000" b="1" dirty="0">
                <a:solidFill>
                  <a:schemeClr val="tx1"/>
                </a:solidFill>
              </a:rPr>
              <a:t>тыс.руб.</a:t>
            </a:r>
          </a:p>
        </p:txBody>
      </p:sp>
      <p:sp>
        <p:nvSpPr>
          <p:cNvPr id="14" name="Овал 13"/>
          <p:cNvSpPr/>
          <p:nvPr/>
        </p:nvSpPr>
        <p:spPr>
          <a:xfrm rot="512305">
            <a:off x="4341610" y="1995563"/>
            <a:ext cx="2000264" cy="1857388"/>
          </a:xfrm>
          <a:prstGeom prst="ellipse">
            <a:avLst/>
          </a:prstGeom>
          <a:solidFill>
            <a:srgbClr val="C3A523"/>
          </a:solidFill>
          <a:ln w="34925">
            <a:solidFill>
              <a:srgbClr val="FFFFFF"/>
            </a:solidFill>
          </a:ln>
          <a:effectLst>
            <a:outerShdw blurRad="558800" dir="6780000" sx="93000" sy="93000" algn="ctr">
              <a:srgbClr val="000000"/>
            </a:outerShdw>
          </a:effectLst>
          <a:scene3d>
            <a:camera prst="perspectiveFront" fov="3600000">
              <a:rot lat="19949703" lon="19033764" rev="2824715"/>
            </a:camera>
            <a:lightRig rig="threePt" dir="t">
              <a:rot lat="0" lon="0" rev="0"/>
            </a:lightRig>
          </a:scene3d>
          <a:sp3d extrusionH="38100" contourW="12700" prstMaterial="powder">
            <a:bevelT w="285750" h="50800" prst="artDeco"/>
            <a:bevelB prst="relaxedInset"/>
            <a:extrusionClr>
              <a:srgbClr val="CC9B00"/>
            </a:extrusionClr>
            <a:contourClr>
              <a:srgbClr val="A27B00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>
                <a:solidFill>
                  <a:schemeClr val="tx1"/>
                </a:solidFill>
              </a:rPr>
              <a:t>9321,1</a:t>
            </a:r>
          </a:p>
          <a:p>
            <a:pPr algn="ctr"/>
            <a:r>
              <a:rPr lang="ru-RU" sz="2000" b="1" dirty="0">
                <a:solidFill>
                  <a:schemeClr val="tx1"/>
                </a:solidFill>
              </a:rPr>
              <a:t>тыс.руб.</a:t>
            </a:r>
          </a:p>
        </p:txBody>
      </p:sp>
      <p:sp>
        <p:nvSpPr>
          <p:cNvPr id="15" name="Овал 14"/>
          <p:cNvSpPr/>
          <p:nvPr/>
        </p:nvSpPr>
        <p:spPr>
          <a:xfrm rot="512305">
            <a:off x="6627628" y="2067000"/>
            <a:ext cx="2000264" cy="1857388"/>
          </a:xfrm>
          <a:prstGeom prst="ellipse">
            <a:avLst/>
          </a:prstGeom>
          <a:solidFill>
            <a:srgbClr val="C3A523"/>
          </a:solidFill>
          <a:ln w="34925">
            <a:solidFill>
              <a:srgbClr val="FFFFFF"/>
            </a:solidFill>
          </a:ln>
          <a:effectLst>
            <a:outerShdw blurRad="558800" dir="6780000" sx="93000" sy="93000" algn="ctr">
              <a:srgbClr val="000000"/>
            </a:outerShdw>
          </a:effectLst>
          <a:scene3d>
            <a:camera prst="perspectiveFront" fov="3600000">
              <a:rot lat="19949703" lon="19033764" rev="2824715"/>
            </a:camera>
            <a:lightRig rig="threePt" dir="t">
              <a:rot lat="0" lon="0" rev="0"/>
            </a:lightRig>
          </a:scene3d>
          <a:sp3d extrusionH="38100" contourW="12700" prstMaterial="powder">
            <a:bevelT w="285750" h="50800" prst="artDeco"/>
            <a:bevelB prst="relaxedInset"/>
            <a:extrusionClr>
              <a:srgbClr val="CC9B00"/>
            </a:extrusionClr>
            <a:contourClr>
              <a:srgbClr val="A27B00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>
                <a:solidFill>
                  <a:schemeClr val="tx1"/>
                </a:solidFill>
              </a:rPr>
              <a:t>9241,3</a:t>
            </a:r>
          </a:p>
          <a:p>
            <a:pPr algn="ctr"/>
            <a:r>
              <a:rPr lang="ru-RU" sz="2000" b="1" dirty="0">
                <a:solidFill>
                  <a:schemeClr val="tx1"/>
                </a:solidFill>
              </a:rPr>
              <a:t>тыс.руб.</a:t>
            </a:r>
          </a:p>
        </p:txBody>
      </p:sp>
      <p:sp>
        <p:nvSpPr>
          <p:cNvPr id="18" name="Овал 17"/>
          <p:cNvSpPr/>
          <p:nvPr/>
        </p:nvSpPr>
        <p:spPr>
          <a:xfrm rot="512305">
            <a:off x="3147061" y="3182493"/>
            <a:ext cx="1575417" cy="1131388"/>
          </a:xfrm>
          <a:prstGeom prst="ellipse">
            <a:avLst/>
          </a:prstGeom>
          <a:solidFill>
            <a:schemeClr val="accent1"/>
          </a:solidFill>
          <a:ln w="34925">
            <a:solidFill>
              <a:srgbClr val="FFFFFF"/>
            </a:solidFill>
          </a:ln>
          <a:effectLst>
            <a:outerShdw blurRad="558800" dir="6780000" sx="93000" sy="93000" algn="ctr">
              <a:srgbClr val="000000"/>
            </a:outerShdw>
          </a:effectLst>
          <a:scene3d>
            <a:camera prst="perspectiveFront" fov="3600000">
              <a:rot lat="19949703" lon="19033764" rev="2824715"/>
            </a:camera>
            <a:lightRig rig="threePt" dir="t">
              <a:rot lat="0" lon="0" rev="0"/>
            </a:lightRig>
          </a:scene3d>
          <a:sp3d extrusionH="38100" contourW="12700" prstMaterial="powder">
            <a:bevelT w="285750" h="50800" prst="artDeco"/>
            <a:bevelB prst="relaxedInset"/>
            <a:extrusionClr>
              <a:schemeClr val="bg1">
                <a:lumMod val="50000"/>
              </a:schemeClr>
            </a:extrusionClr>
            <a:contourClr>
              <a:schemeClr val="bg1">
                <a:lumMod val="50000"/>
              </a:schemeClr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chemeClr val="tx1"/>
                </a:solidFill>
              </a:rPr>
              <a:t>405,4</a:t>
            </a:r>
          </a:p>
          <a:p>
            <a:pPr algn="ctr"/>
            <a:r>
              <a:rPr lang="ru-RU" b="1" dirty="0">
                <a:solidFill>
                  <a:schemeClr val="tx1"/>
                </a:solidFill>
              </a:rPr>
              <a:t>тыс.руб.</a:t>
            </a:r>
          </a:p>
        </p:txBody>
      </p:sp>
      <p:sp>
        <p:nvSpPr>
          <p:cNvPr id="19" name="Овал 18"/>
          <p:cNvSpPr/>
          <p:nvPr/>
        </p:nvSpPr>
        <p:spPr>
          <a:xfrm rot="512305">
            <a:off x="5361249" y="3116300"/>
            <a:ext cx="1646062" cy="1131388"/>
          </a:xfrm>
          <a:prstGeom prst="ellipse">
            <a:avLst/>
          </a:prstGeom>
          <a:solidFill>
            <a:schemeClr val="accent1"/>
          </a:solidFill>
          <a:ln w="34925">
            <a:solidFill>
              <a:srgbClr val="FFFFFF"/>
            </a:solidFill>
          </a:ln>
          <a:effectLst>
            <a:outerShdw blurRad="558800" dir="6780000" sx="93000" sy="93000" algn="ctr">
              <a:srgbClr val="000000"/>
            </a:outerShdw>
          </a:effectLst>
          <a:scene3d>
            <a:camera prst="perspectiveFront" fov="3600000">
              <a:rot lat="19949703" lon="19033764" rev="2824715"/>
            </a:camera>
            <a:lightRig rig="threePt" dir="t">
              <a:rot lat="0" lon="0" rev="0"/>
            </a:lightRig>
          </a:scene3d>
          <a:sp3d extrusionH="38100" contourW="12700" prstMaterial="powder">
            <a:bevelT w="285750" h="50800" prst="artDeco"/>
            <a:bevelB prst="relaxedInset"/>
            <a:extrusionClr>
              <a:schemeClr val="bg1">
                <a:lumMod val="50000"/>
              </a:schemeClr>
            </a:extrusionClr>
            <a:contourClr>
              <a:schemeClr val="bg1">
                <a:lumMod val="50000"/>
              </a:schemeClr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chemeClr val="tx1"/>
                </a:solidFill>
              </a:rPr>
              <a:t>405,4</a:t>
            </a:r>
          </a:p>
          <a:p>
            <a:pPr algn="ctr"/>
            <a:r>
              <a:rPr lang="ru-RU" b="1" dirty="0">
                <a:solidFill>
                  <a:schemeClr val="tx1"/>
                </a:solidFill>
              </a:rPr>
              <a:t>тыс.руб.</a:t>
            </a:r>
          </a:p>
        </p:txBody>
      </p:sp>
      <p:sp>
        <p:nvSpPr>
          <p:cNvPr id="20" name="Овал 19"/>
          <p:cNvSpPr/>
          <p:nvPr/>
        </p:nvSpPr>
        <p:spPr>
          <a:xfrm rot="512305">
            <a:off x="7577780" y="3172004"/>
            <a:ext cx="1575397" cy="1131388"/>
          </a:xfrm>
          <a:prstGeom prst="ellipse">
            <a:avLst/>
          </a:prstGeom>
          <a:solidFill>
            <a:schemeClr val="accent1"/>
          </a:solidFill>
          <a:ln w="34925">
            <a:solidFill>
              <a:srgbClr val="FFFFFF"/>
            </a:solidFill>
          </a:ln>
          <a:effectLst>
            <a:outerShdw blurRad="558800" dir="6780000" sx="93000" sy="93000" algn="ctr">
              <a:srgbClr val="000000"/>
            </a:outerShdw>
          </a:effectLst>
          <a:scene3d>
            <a:camera prst="perspectiveFront" fov="3600000">
              <a:rot lat="19949703" lon="19033764" rev="2824715"/>
            </a:camera>
            <a:lightRig rig="threePt" dir="t">
              <a:rot lat="0" lon="0" rev="0"/>
            </a:lightRig>
          </a:scene3d>
          <a:sp3d extrusionH="38100" contourW="12700" prstMaterial="powder">
            <a:bevelT w="285750" h="50800" prst="artDeco"/>
            <a:bevelB prst="relaxedInset"/>
            <a:extrusionClr>
              <a:schemeClr val="bg1">
                <a:lumMod val="50000"/>
              </a:schemeClr>
            </a:extrusionClr>
            <a:contourClr>
              <a:schemeClr val="bg1">
                <a:lumMod val="50000"/>
              </a:schemeClr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chemeClr val="tx1"/>
                </a:solidFill>
              </a:rPr>
              <a:t>232,1</a:t>
            </a:r>
          </a:p>
          <a:p>
            <a:pPr algn="ctr"/>
            <a:r>
              <a:rPr lang="ru-RU" b="1" dirty="0">
                <a:solidFill>
                  <a:schemeClr val="tx1"/>
                </a:solidFill>
              </a:rPr>
              <a:t>тыс.руб.</a:t>
            </a:r>
          </a:p>
        </p:txBody>
      </p:sp>
      <p:sp>
        <p:nvSpPr>
          <p:cNvPr id="21" name="Овал 20"/>
          <p:cNvSpPr/>
          <p:nvPr/>
        </p:nvSpPr>
        <p:spPr>
          <a:xfrm>
            <a:off x="1571604" y="4857760"/>
            <a:ext cx="571504" cy="500066"/>
          </a:xfrm>
          <a:prstGeom prst="ellipse">
            <a:avLst/>
          </a:prstGeom>
          <a:solidFill>
            <a:srgbClr val="C3A523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Овал 21"/>
          <p:cNvSpPr/>
          <p:nvPr/>
        </p:nvSpPr>
        <p:spPr>
          <a:xfrm>
            <a:off x="1571604" y="5715016"/>
            <a:ext cx="571504" cy="500066"/>
          </a:xfrm>
          <a:prstGeom prst="ellipse">
            <a:avLst/>
          </a:prstGeom>
          <a:solidFill>
            <a:schemeClr val="accent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TextBox 22"/>
          <p:cNvSpPr txBox="1"/>
          <p:nvPr/>
        </p:nvSpPr>
        <p:spPr>
          <a:xfrm>
            <a:off x="2285984" y="4857760"/>
            <a:ext cx="685801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solidFill>
                  <a:schemeClr val="bg1"/>
                </a:solidFill>
              </a:rPr>
              <a:t>- расходы бюджета Камышевского сельского поселения Зимовниковского района, формируемые в рамках муниципальных программ Камышевского сельского поселения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2285984" y="5786454"/>
            <a:ext cx="650085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solidFill>
                  <a:schemeClr val="bg1"/>
                </a:solidFill>
              </a:rPr>
              <a:t>- непрограммные расходы бюджета Камышевского сельского поселения Зимовниковского района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2428860" y="1500174"/>
            <a:ext cx="150019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2018 год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4857752" y="1571612"/>
            <a:ext cx="135732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2019 год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7072330" y="1643050"/>
            <a:ext cx="12858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2020 год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Содержимое 6" descr="дизайн 3.jpg"/>
          <p:cNvPicPr>
            <a:picLocks noChangeAspect="1"/>
          </p:cNvPicPr>
          <p:nvPr/>
        </p:nvPicPr>
        <p:blipFill>
          <a:blip r:embed="rId2" cstate="print">
            <a:lum bright="10000" contrast="-10000"/>
          </a:blip>
          <a:stretch>
            <a:fillRect/>
          </a:stretch>
        </p:blipFill>
        <p:spPr>
          <a:xfrm>
            <a:off x="-35169" y="0"/>
            <a:ext cx="9179169" cy="6858000"/>
          </a:xfrm>
          <a:prstGeom prst="rect">
            <a:avLst/>
          </a:prstGeom>
          <a:scene3d>
            <a:camera prst="perspectiveFront"/>
            <a:lightRig rig="threePt" dir="t"/>
          </a:scene3d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428736"/>
          </a:xfrm>
        </p:spPr>
        <p:txBody>
          <a:bodyPr>
            <a:no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r>
              <a:rPr lang="ru-RU" sz="2400" i="1" dirty="0">
                <a:solidFill>
                  <a:srgbClr val="FF0000"/>
                </a:solidFill>
              </a:rPr>
              <a:t> </a:t>
            </a:r>
          </a:p>
        </p:txBody>
      </p:sp>
      <p:pic>
        <p:nvPicPr>
          <p:cNvPr id="25" name="Picture 4" descr="C:\Users\user\Desktop\фото\imageGOW6QHDW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43439" y="1249680"/>
            <a:ext cx="3830432" cy="477160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0" name="Прямоугольник 29"/>
          <p:cNvSpPr/>
          <p:nvPr/>
        </p:nvSpPr>
        <p:spPr>
          <a:xfrm>
            <a:off x="428597" y="428604"/>
            <a:ext cx="842968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endPos="0" dir="5400000" sy="-90000" algn="bl" rotWithShape="0"/>
                </a:effectLst>
              </a:rPr>
              <a:t>РАЗДЕЛ «НАЦИОНАЛЬНАЯ ЭКОНОМИКА»</a:t>
            </a:r>
            <a:endParaRPr lang="ru-RU" sz="2800" dirty="0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B493074C-1AD3-4DCC-AAD8-A350F189C79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43608" y="1196752"/>
            <a:ext cx="3816424" cy="4014754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C9E2D5AF-2DE2-4A03-8572-D683C5149A4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15617" y="4293096"/>
            <a:ext cx="3600400" cy="1890028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8" name="Rectangle 4"/>
          <p:cNvSpPr>
            <a:spLocks noGrp="1" noChangeArrowheads="1"/>
          </p:cNvSpPr>
          <p:nvPr>
            <p:ph type="title"/>
          </p:nvPr>
        </p:nvSpPr>
        <p:spPr>
          <a:xfrm>
            <a:off x="457200" y="1"/>
            <a:ext cx="8229600" cy="1000108"/>
          </a:xfrm>
        </p:spPr>
        <p:txBody>
          <a:bodyPr>
            <a:normAutofit/>
          </a:bodyPr>
          <a:lstStyle/>
          <a:p>
            <a:pPr algn="ctr" eaLnBrk="1" hangingPunct="1">
              <a:defRPr/>
            </a:pPr>
            <a:r>
              <a:rPr lang="ru-RU" sz="3200" dirty="0"/>
              <a:t>Раздел «Жилищно-коммунальное хозяйство»</a:t>
            </a:r>
          </a:p>
        </p:txBody>
      </p:sp>
      <p:sp>
        <p:nvSpPr>
          <p:cNvPr id="11269" name="Rectangle 5"/>
          <p:cNvSpPr>
            <a:spLocks noGrp="1" noChangeArrowheads="1"/>
          </p:cNvSpPr>
          <p:nvPr>
            <p:ph type="body" sz="half" idx="1"/>
          </p:nvPr>
        </p:nvSpPr>
        <p:spPr>
          <a:xfrm>
            <a:off x="0" y="1628775"/>
            <a:ext cx="7164388" cy="5229225"/>
          </a:xfrm>
        </p:spPr>
        <p:txBody>
          <a:bodyPr/>
          <a:lstStyle/>
          <a:p>
            <a:pPr eaLnBrk="1" hangingPunct="1">
              <a:defRPr/>
            </a:pPr>
            <a:endParaRPr lang="ru-RU" sz="1800" dirty="0"/>
          </a:p>
          <a:p>
            <a:pPr eaLnBrk="1" hangingPunct="1">
              <a:buFont typeface="Wingdings" pitchFamily="2" charset="2"/>
              <a:buNone/>
              <a:defRPr/>
            </a:pPr>
            <a:endParaRPr lang="ru-RU" sz="1400" dirty="0"/>
          </a:p>
          <a:p>
            <a:pPr eaLnBrk="1" hangingPunct="1">
              <a:buFont typeface="Wingdings" pitchFamily="2" charset="2"/>
              <a:buNone/>
              <a:defRPr/>
            </a:pPr>
            <a:endParaRPr lang="ru-RU" sz="1200" dirty="0"/>
          </a:p>
          <a:p>
            <a:pPr eaLnBrk="1" hangingPunct="1">
              <a:buFont typeface="Wingdings" pitchFamily="2" charset="2"/>
              <a:buNone/>
              <a:defRPr/>
            </a:pPr>
            <a:endParaRPr lang="ru-RU" sz="1200" dirty="0"/>
          </a:p>
          <a:p>
            <a:pPr eaLnBrk="1" hangingPunct="1">
              <a:buFont typeface="Wingdings" pitchFamily="2" charset="2"/>
              <a:buNone/>
              <a:defRPr/>
            </a:pPr>
            <a:endParaRPr lang="ru-RU" sz="1200" dirty="0"/>
          </a:p>
          <a:p>
            <a:pPr eaLnBrk="1" hangingPunct="1">
              <a:buFont typeface="Wingdings" pitchFamily="2" charset="2"/>
              <a:buNone/>
              <a:defRPr/>
            </a:pPr>
            <a:r>
              <a:rPr lang="ru-RU" sz="1200" dirty="0"/>
              <a:t> </a:t>
            </a:r>
          </a:p>
          <a:p>
            <a:pPr eaLnBrk="1" hangingPunct="1">
              <a:buFont typeface="Wingdings" pitchFamily="2" charset="2"/>
              <a:buNone/>
              <a:defRPr/>
            </a:pPr>
            <a:endParaRPr lang="ru-RU" sz="1600" dirty="0"/>
          </a:p>
          <a:p>
            <a:pPr eaLnBrk="1" hangingPunct="1">
              <a:defRPr/>
            </a:pPr>
            <a:endParaRPr lang="ru-RU" sz="1600" dirty="0"/>
          </a:p>
        </p:txBody>
      </p:sp>
      <p:pic>
        <p:nvPicPr>
          <p:cNvPr id="9" name="Содержимое 8" descr="дет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285720" y="1428736"/>
            <a:ext cx="8358246" cy="4927436"/>
          </a:xfrm>
          <a:prstGeom prst="rect">
            <a:avLst/>
          </a:prstGeom>
        </p:spPr>
      </p:pic>
      <p:pic>
        <p:nvPicPr>
          <p:cNvPr id="10" name="Рисунок 9" descr="34532520_orig.jpeg"/>
          <p:cNvPicPr>
            <a:picLocks noChangeAspect="1"/>
          </p:cNvPicPr>
          <p:nvPr/>
        </p:nvPicPr>
        <p:blipFill>
          <a:blip r:embed="rId3"/>
          <a:srcRect l="17187" t="7706"/>
          <a:stretch>
            <a:fillRect/>
          </a:stretch>
        </p:blipFill>
        <p:spPr>
          <a:xfrm>
            <a:off x="285720" y="3929066"/>
            <a:ext cx="4857784" cy="2428892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sp>
        <p:nvSpPr>
          <p:cNvPr id="11" name="Овал 10"/>
          <p:cNvSpPr/>
          <p:nvPr/>
        </p:nvSpPr>
        <p:spPr>
          <a:xfrm>
            <a:off x="5715008" y="1785926"/>
            <a:ext cx="2286016" cy="92869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2020 год</a:t>
            </a:r>
          </a:p>
          <a:p>
            <a:pPr algn="ctr"/>
            <a:r>
              <a:rPr lang="ru-RU" dirty="0"/>
              <a:t>670,9 тыс.руб.</a:t>
            </a:r>
          </a:p>
        </p:txBody>
      </p:sp>
      <p:pic>
        <p:nvPicPr>
          <p:cNvPr id="12" name="Рисунок 11" descr="34532520_orig.jpeg"/>
          <p:cNvPicPr>
            <a:picLocks noChangeAspect="1"/>
          </p:cNvPicPr>
          <p:nvPr/>
        </p:nvPicPr>
        <p:blipFill>
          <a:blip r:embed="rId3"/>
          <a:srcRect l="17187" t="7706"/>
          <a:stretch>
            <a:fillRect/>
          </a:stretch>
        </p:blipFill>
        <p:spPr>
          <a:xfrm>
            <a:off x="285720" y="3643290"/>
            <a:ext cx="4857784" cy="264323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sp>
        <p:nvSpPr>
          <p:cNvPr id="14" name="Овал 13"/>
          <p:cNvSpPr/>
          <p:nvPr/>
        </p:nvSpPr>
        <p:spPr>
          <a:xfrm>
            <a:off x="4143372" y="928670"/>
            <a:ext cx="2286016" cy="107157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2019 год</a:t>
            </a:r>
          </a:p>
          <a:p>
            <a:pPr algn="ctr"/>
            <a:r>
              <a:rPr lang="ru-RU" dirty="0"/>
              <a:t>610,9 </a:t>
            </a:r>
          </a:p>
          <a:p>
            <a:pPr algn="ctr"/>
            <a:r>
              <a:rPr lang="ru-RU" dirty="0"/>
              <a:t>тыс.руб.</a:t>
            </a:r>
          </a:p>
        </p:txBody>
      </p:sp>
      <p:sp>
        <p:nvSpPr>
          <p:cNvPr id="15" name="Овал 14"/>
          <p:cNvSpPr/>
          <p:nvPr/>
        </p:nvSpPr>
        <p:spPr>
          <a:xfrm>
            <a:off x="1785918" y="1285860"/>
            <a:ext cx="2214578" cy="100013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2018 год</a:t>
            </a:r>
          </a:p>
          <a:p>
            <a:pPr algn="ctr"/>
            <a:r>
              <a:rPr lang="ru-RU" dirty="0"/>
              <a:t>587,3 тыс.руб.</a:t>
            </a:r>
          </a:p>
        </p:txBody>
      </p:sp>
    </p:spTree>
  </p:cSld>
  <p:clrMapOvr>
    <a:masterClrMapping/>
  </p:clrMapOvr>
  <p:transition spd="med">
    <p:cover dir="rd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236" name="Rectangle 4"/>
          <p:cNvSpPr>
            <a:spLocks noGrp="1" noChangeArrowheads="1"/>
          </p:cNvSpPr>
          <p:nvPr>
            <p:ph type="title" sz="quarter" idx="4294967295"/>
          </p:nvPr>
        </p:nvSpPr>
        <p:spPr>
          <a:xfrm>
            <a:off x="25576" y="356336"/>
            <a:ext cx="8706227" cy="715210"/>
          </a:xfrm>
        </p:spPr>
        <p:txBody>
          <a:bodyPr>
            <a:normAutofit fontScale="90000"/>
          </a:bodyPr>
          <a:lstStyle/>
          <a:p>
            <a:pPr algn="ctr" eaLnBrk="1" hangingPunct="1">
              <a:defRPr/>
            </a:pPr>
            <a:br>
              <a:rPr lang="ru-RU" sz="2400" b="1" i="1" dirty="0"/>
            </a:br>
            <a:br>
              <a:rPr lang="ru-RU" sz="2400" b="1" i="1" dirty="0"/>
            </a:br>
            <a:br>
              <a:rPr lang="ru-RU" sz="2400" b="1" i="1" dirty="0"/>
            </a:br>
            <a:br>
              <a:rPr lang="ru-RU" sz="2400" b="1" i="1" dirty="0"/>
            </a:br>
            <a:r>
              <a:rPr lang="ru-RU" sz="2400" b="1" i="1" dirty="0"/>
              <a:t>МУНИЦИПАЛЬНЫЕ ПРОГРАММЫ СОЦИАЛЬНОЙ НАПРАВЛЕННОСТИ В ПРОЕКТЕ  БЮДЖЕТА КАМЫШЕВСКОГО СЕЛЬСКОГО ПОСЕЛЕНИЯ ЗИМОВНИКОВСКОГО РАЙОНА </a:t>
            </a:r>
          </a:p>
        </p:txBody>
      </p:sp>
      <p:graphicFrame>
        <p:nvGraphicFramePr>
          <p:cNvPr id="223430" name="Group 198"/>
          <p:cNvGraphicFramePr>
            <a:graphicFrameLocks noGrp="1"/>
          </p:cNvGraphicFramePr>
          <p:nvPr>
            <p:ph sz="quarter" idx="4294967295"/>
          </p:nvPr>
        </p:nvGraphicFramePr>
        <p:xfrm>
          <a:off x="4929190" y="1357298"/>
          <a:ext cx="3500462" cy="4792795"/>
        </p:xfrm>
        <a:graphic>
          <a:graphicData uri="http://schemas.openxmlformats.org/drawingml/2006/table">
            <a:tbl>
              <a:tblPr/>
              <a:tblGrid>
                <a:gridCol w="91163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7431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5725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5725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156191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ru-RU" sz="1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Verdana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34" charset="0"/>
                        </a:rPr>
                        <a:t>2018 год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34" charset="0"/>
                        </a:rPr>
                        <a:t>2019 год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34" charset="0"/>
                        </a:rPr>
                        <a:t>2020 год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05745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34" charset="0"/>
                        </a:rPr>
                        <a:t>Культура и кинематография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34" charset="0"/>
                        </a:rPr>
                        <a:t>Раздел 08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34" charset="0"/>
                        </a:rPr>
                        <a:t>3522,9 тыс.руб.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34" charset="0"/>
                        </a:rPr>
                        <a:t>3710,9 тыс.руб.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34" charset="0"/>
                        </a:rPr>
                        <a:t>3564,1 тыс.руб.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8845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34" charset="0"/>
                        </a:rPr>
                        <a:t>МУК СДК «Камышевский»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34" charset="0"/>
                        </a:rPr>
                        <a:t>3522,9 тыс.руб.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34" charset="0"/>
                        </a:rPr>
                        <a:t>3710,9 тыс.руб.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34" charset="0"/>
                        </a:rPr>
                        <a:t>3564,1 тыс.руб.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05745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34" charset="0"/>
                        </a:rPr>
                        <a:t>Физическая культура и спорт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34" charset="0"/>
                        </a:rPr>
                        <a:t>Раздел 11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34" charset="0"/>
                        </a:rPr>
                        <a:t>30,0 тыс.руб.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34" charset="0"/>
                        </a:rPr>
                        <a:t>30,0 тыс.руб.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34" charset="0"/>
                        </a:rPr>
                        <a:t>30,0 тыс.руб.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pic>
        <p:nvPicPr>
          <p:cNvPr id="9" name="Содержимое 8" descr="image.jpg"/>
          <p:cNvPicPr>
            <a:picLocks noGrp="1" noChangeAspect="1"/>
          </p:cNvPicPr>
          <p:nvPr>
            <p:ph sz="quarter" idx="4294967295"/>
          </p:nvPr>
        </p:nvPicPr>
        <p:blipFill>
          <a:blip r:embed="rId2"/>
          <a:stretch>
            <a:fillRect/>
          </a:stretch>
        </p:blipFill>
        <p:spPr>
          <a:xfrm>
            <a:off x="357158" y="1142984"/>
            <a:ext cx="4286250" cy="2786062"/>
          </a:xfr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6" name="Рисунок 5" descr="getImage (1)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7158" y="4143380"/>
            <a:ext cx="4143404" cy="2428892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1" name="Picture 3" descr="C:\Users\user\Desktop\фото\imageQGMIPD7C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6" y="3795714"/>
            <a:ext cx="8429684" cy="263368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2" name="Рисунок 11" descr="imagePP9M1FXH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86248" y="0"/>
            <a:ext cx="4857752" cy="357187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3" name="Рисунок 12" descr="imageLNLJ5VXW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5720" y="0"/>
            <a:ext cx="4262014" cy="364331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Содержимое 6" descr="дизайн 3.jpg"/>
          <p:cNvPicPr>
            <a:picLocks noChangeAspect="1"/>
          </p:cNvPicPr>
          <p:nvPr/>
        </p:nvPicPr>
        <p:blipFill>
          <a:blip r:embed="rId2" cstate="print">
            <a:lum bright="10000" contrast="-10000"/>
          </a:blip>
          <a:stretch>
            <a:fillRect/>
          </a:stretch>
        </p:blipFill>
        <p:spPr>
          <a:xfrm>
            <a:off x="-35169" y="0"/>
            <a:ext cx="9179169" cy="6858000"/>
          </a:xfrm>
          <a:prstGeom prst="rect">
            <a:avLst/>
          </a:prstGeom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500034" y="0"/>
            <a:ext cx="8229600" cy="1143000"/>
          </a:xfrm>
          <a:prstGeom prst="flowChartPunchedTape">
            <a:avLst/>
          </a:prstGeom>
          <a:solidFill>
            <a:srgbClr val="EEF797">
              <a:alpha val="60000"/>
            </a:srgbClr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r>
              <a:rPr lang="ru-RU" sz="2400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Основа формирования проекта бюджета Камышевского сельского поселения Зимовниковского  района  на 2018 год и на плановый период 2019 и 2020 годов</a:t>
            </a:r>
          </a:p>
        </p:txBody>
      </p:sp>
      <p:sp>
        <p:nvSpPr>
          <p:cNvPr id="5" name="Стрелка вниз 4"/>
          <p:cNvSpPr/>
          <p:nvPr/>
        </p:nvSpPr>
        <p:spPr>
          <a:xfrm>
            <a:off x="1357290" y="1285860"/>
            <a:ext cx="285752" cy="428628"/>
          </a:xfrm>
          <a:prstGeom prst="downArrow">
            <a:avLst/>
          </a:prstGeom>
          <a:solidFill>
            <a:srgbClr val="EEF797">
              <a:alpha val="68000"/>
            </a:srgbClr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Стрелка вниз 11"/>
          <p:cNvSpPr/>
          <p:nvPr/>
        </p:nvSpPr>
        <p:spPr>
          <a:xfrm>
            <a:off x="3357554" y="1285860"/>
            <a:ext cx="285752" cy="2214578"/>
          </a:xfrm>
          <a:prstGeom prst="downArrow">
            <a:avLst/>
          </a:prstGeom>
          <a:solidFill>
            <a:srgbClr val="EEF797">
              <a:alpha val="68000"/>
            </a:srgbClr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Стрелка вниз 12"/>
          <p:cNvSpPr/>
          <p:nvPr/>
        </p:nvSpPr>
        <p:spPr>
          <a:xfrm>
            <a:off x="5572132" y="1214422"/>
            <a:ext cx="285752" cy="428628"/>
          </a:xfrm>
          <a:prstGeom prst="downArrow">
            <a:avLst/>
          </a:prstGeom>
          <a:solidFill>
            <a:srgbClr val="EEF797">
              <a:alpha val="68000"/>
            </a:srgbClr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Стрелка вниз 13"/>
          <p:cNvSpPr/>
          <p:nvPr/>
        </p:nvSpPr>
        <p:spPr>
          <a:xfrm>
            <a:off x="7572396" y="1214422"/>
            <a:ext cx="357190" cy="2286016"/>
          </a:xfrm>
          <a:prstGeom prst="downArrow">
            <a:avLst/>
          </a:prstGeom>
          <a:solidFill>
            <a:srgbClr val="EEF797">
              <a:alpha val="68000"/>
            </a:srgbClr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Овал 14"/>
          <p:cNvSpPr/>
          <p:nvPr/>
        </p:nvSpPr>
        <p:spPr>
          <a:xfrm>
            <a:off x="0" y="1785926"/>
            <a:ext cx="3214678" cy="2286016"/>
          </a:xfrm>
          <a:prstGeom prst="ellipse">
            <a:avLst/>
          </a:prstGeom>
          <a:solidFill>
            <a:srgbClr val="DF4945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Прогноз социально-экономического развития Камышевского сельского поселения на 2018 -2020 год (Распоряжение Администрации Зимовниковского района от  28.09.2017 № 50)</a:t>
            </a:r>
          </a:p>
        </p:txBody>
      </p:sp>
      <p:sp>
        <p:nvSpPr>
          <p:cNvPr id="17" name="Овал 16"/>
          <p:cNvSpPr/>
          <p:nvPr/>
        </p:nvSpPr>
        <p:spPr>
          <a:xfrm>
            <a:off x="6000760" y="4000504"/>
            <a:ext cx="3143240" cy="2214578"/>
          </a:xfrm>
          <a:prstGeom prst="ellipse">
            <a:avLst/>
          </a:prstGeom>
          <a:solidFill>
            <a:srgbClr val="F2B41A"/>
          </a:solidFill>
          <a:ln>
            <a:solidFill>
              <a:srgbClr val="FFD75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Проект Областного закона  «Об областном бюджете на 2018 год и на плановый период 2019 и 2020 годов»</a:t>
            </a:r>
          </a:p>
        </p:txBody>
      </p:sp>
      <p:sp>
        <p:nvSpPr>
          <p:cNvPr id="18" name="Овал 17"/>
          <p:cNvSpPr/>
          <p:nvPr/>
        </p:nvSpPr>
        <p:spPr>
          <a:xfrm>
            <a:off x="1857356" y="3786190"/>
            <a:ext cx="3500462" cy="2500330"/>
          </a:xfrm>
          <a:prstGeom prst="ellipse">
            <a:avLst/>
          </a:prstGeom>
          <a:solidFill>
            <a:srgbClr val="76FA76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Основные направления бюджетной и налоговой политики Камышевского сельского поселения на 2018-2020 годы (Постановление Администрации Камышевского сельского поселения от 10.11.2017№ 92)</a:t>
            </a:r>
          </a:p>
        </p:txBody>
      </p:sp>
      <p:sp>
        <p:nvSpPr>
          <p:cNvPr id="19" name="Овал 18"/>
          <p:cNvSpPr/>
          <p:nvPr/>
        </p:nvSpPr>
        <p:spPr>
          <a:xfrm>
            <a:off x="4143372" y="1785926"/>
            <a:ext cx="3214710" cy="2286016"/>
          </a:xfrm>
          <a:prstGeom prst="ellipse">
            <a:avLst/>
          </a:prstGeom>
          <a:solidFill>
            <a:srgbClr val="69D8FF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Муниципальные программы Камышевского сельского поселения (проекты изменений в них)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Содержимое 6" descr="дизайн 3.jpg"/>
          <p:cNvPicPr>
            <a:picLocks noChangeAspect="1"/>
          </p:cNvPicPr>
          <p:nvPr/>
        </p:nvPicPr>
        <p:blipFill>
          <a:blip r:embed="rId2" cstate="print">
            <a:lum bright="10000" contrast="-10000"/>
          </a:blip>
          <a:stretch>
            <a:fillRect/>
          </a:stretch>
        </p:blipFill>
        <p:spPr>
          <a:xfrm>
            <a:off x="-35169" y="0"/>
            <a:ext cx="9179169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642918"/>
            <a:ext cx="9144000" cy="1500198"/>
          </a:xfrm>
          <a:ln>
            <a:noFill/>
          </a:ln>
        </p:spPr>
        <p:txBody>
          <a:bodyPr>
            <a:noAutofit/>
          </a:bodyPr>
          <a:lstStyle/>
          <a:p>
            <a:pPr algn="ctr"/>
            <a:br>
              <a:rPr lang="ru-RU" sz="2800" b="1" i="1" dirty="0">
                <a:solidFill>
                  <a:srgbClr val="FFFF00"/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  <a:reflection blurRad="6350" stA="55000" endA="300" endPos="45500" dir="5400000" sy="-100000" algn="bl" rotWithShape="0"/>
                </a:effectLst>
              </a:rPr>
            </a:br>
            <a:br>
              <a:rPr lang="ru-RU" sz="2800" b="1" i="1" dirty="0">
                <a:solidFill>
                  <a:srgbClr val="FFFF00"/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  <a:reflection blurRad="6350" stA="55000" endA="300" endPos="45500" dir="5400000" sy="-100000" algn="bl" rotWithShape="0"/>
                </a:effectLst>
              </a:rPr>
            </a:br>
            <a:br>
              <a:rPr lang="ru-RU" sz="2800" b="1" i="1" dirty="0">
                <a:solidFill>
                  <a:srgbClr val="FFFF00"/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  <a:reflection blurRad="6350" stA="55000" endA="300" endPos="45500" dir="5400000" sy="-100000" algn="bl" rotWithShape="0"/>
                </a:effectLst>
              </a:rPr>
            </a:br>
            <a:br>
              <a:rPr lang="ru-RU" sz="2800" b="1" i="1" dirty="0">
                <a:solidFill>
                  <a:srgbClr val="FFFF00"/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  <a:reflection blurRad="6350" stA="55000" endA="300" endPos="45500" dir="5400000" sy="-100000" algn="bl" rotWithShape="0"/>
                </a:effectLst>
              </a:rPr>
            </a:br>
            <a:br>
              <a:rPr lang="ru-RU" sz="2800" b="1" i="1" dirty="0">
                <a:solidFill>
                  <a:srgbClr val="FFFF00"/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  <a:reflection blurRad="6350" stA="55000" endA="300" endPos="45500" dir="5400000" sy="-100000" algn="bl" rotWithShape="0"/>
                </a:effectLst>
              </a:rPr>
            </a:br>
            <a:br>
              <a:rPr lang="ru-RU" sz="2800" b="1" i="1" dirty="0">
                <a:solidFill>
                  <a:srgbClr val="FFFF00"/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  <a:reflection blurRad="6350" stA="55000" endA="300" endPos="45500" dir="5400000" sy="-100000" algn="bl" rotWithShape="0"/>
                </a:effectLst>
              </a:rPr>
            </a:br>
            <a:br>
              <a:rPr lang="ru-RU" sz="2800" b="1" i="1" dirty="0">
                <a:solidFill>
                  <a:srgbClr val="FFFF00"/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  <a:reflection blurRad="6350" stA="55000" endA="300" endPos="45500" dir="5400000" sy="-100000" algn="bl" rotWithShape="0"/>
                </a:effectLst>
              </a:rPr>
            </a:br>
            <a:br>
              <a:rPr lang="ru-RU" sz="2800" b="1" i="1" dirty="0">
                <a:solidFill>
                  <a:srgbClr val="FFFF00"/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  <a:reflection blurRad="6350" stA="55000" endA="300" endPos="45500" dir="5400000" sy="-100000" algn="bl" rotWithShape="0"/>
                </a:effectLst>
              </a:rPr>
            </a:br>
            <a:br>
              <a:rPr lang="ru-RU" sz="2800" b="1" i="1" dirty="0">
                <a:solidFill>
                  <a:srgbClr val="FFFF00"/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  <a:reflection blurRad="6350" stA="55000" endA="300" endPos="45500" dir="5400000" sy="-100000" algn="bl" rotWithShape="0"/>
                </a:effectLst>
              </a:rPr>
            </a:br>
            <a:r>
              <a:rPr lang="ru-RU" sz="2800" b="1" i="1" dirty="0">
                <a:solidFill>
                  <a:srgbClr val="FFFF00"/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  <a:reflection blurRad="6350" stA="55000" endA="300" endPos="45500" dir="5400000" sy="-100000" algn="bl" rotWithShape="0"/>
                </a:effectLst>
              </a:rPr>
              <a:t>Проект бюджета Камышевского сельского поселения Зимовниковского района на 2018 год и плановый период 2019 и 2020 годов содержит приоритетные пути реализации бюджетной политики </a:t>
            </a:r>
          </a:p>
        </p:txBody>
      </p:sp>
      <p:pic>
        <p:nvPicPr>
          <p:cNvPr id="8" name="Рисунок 7" descr="dcd46356fd83aec63da4ae95129bf7d9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286512" y="1785926"/>
            <a:ext cx="2002787" cy="1020224"/>
          </a:xfrm>
          <a:prstGeom prst="rect">
            <a:avLst/>
          </a:prstGeom>
        </p:spPr>
      </p:pic>
      <p:pic>
        <p:nvPicPr>
          <p:cNvPr id="9" name="Рисунок 8" descr="9455903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428728" y="2571744"/>
            <a:ext cx="2143140" cy="1604917"/>
          </a:xfrm>
          <a:prstGeom prst="rect">
            <a:avLst/>
          </a:prstGeom>
        </p:spPr>
      </p:pic>
      <p:pic>
        <p:nvPicPr>
          <p:cNvPr id="10" name="Рисунок 9" descr="час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429388" y="3857628"/>
            <a:ext cx="2000264" cy="1469583"/>
          </a:xfrm>
          <a:prstGeom prst="rect">
            <a:avLst/>
          </a:prstGeom>
        </p:spPr>
      </p:pic>
      <p:sp>
        <p:nvSpPr>
          <p:cNvPr id="13" name="Стрелка вправо 12"/>
          <p:cNvSpPr/>
          <p:nvPr/>
        </p:nvSpPr>
        <p:spPr>
          <a:xfrm>
            <a:off x="1071538" y="1928802"/>
            <a:ext cx="5072098" cy="928694"/>
          </a:xfrm>
          <a:prstGeom prst="rightArrow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ru-RU" i="1" dirty="0">
                <a:solidFill>
                  <a:schemeClr val="tx1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</a:rPr>
              <a:t>Повышение бюджетной обеспеченности , мобилизация дополнительных доходов</a:t>
            </a:r>
          </a:p>
        </p:txBody>
      </p:sp>
      <p:sp>
        <p:nvSpPr>
          <p:cNvPr id="14" name="Стрелка вправо 13"/>
          <p:cNvSpPr/>
          <p:nvPr/>
        </p:nvSpPr>
        <p:spPr>
          <a:xfrm>
            <a:off x="1071538" y="3857628"/>
            <a:ext cx="5286412" cy="1500198"/>
          </a:xfrm>
          <a:prstGeom prst="rightArrow">
            <a:avLst/>
          </a:prstGeom>
          <a:solidFill>
            <a:srgbClr val="92D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i="1" dirty="0">
                <a:solidFill>
                  <a:schemeClr val="tx1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</a:rPr>
              <a:t>Своевременное исполнение расходных обязательств, недопущение просроченной кредиторской задолженности </a:t>
            </a:r>
          </a:p>
        </p:txBody>
      </p:sp>
      <p:sp>
        <p:nvSpPr>
          <p:cNvPr id="15" name="Стрелка влево 14"/>
          <p:cNvSpPr/>
          <p:nvPr/>
        </p:nvSpPr>
        <p:spPr>
          <a:xfrm>
            <a:off x="3714744" y="2643182"/>
            <a:ext cx="4857784" cy="1428760"/>
          </a:xfrm>
          <a:prstGeom prst="leftArrow">
            <a:avLst/>
          </a:prstGeom>
          <a:solidFill>
            <a:srgbClr val="D92925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i="1" dirty="0">
                <a:solidFill>
                  <a:schemeClr val="tx1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</a:rPr>
              <a:t>Обеспечение сбалансированности</a:t>
            </a:r>
          </a:p>
        </p:txBody>
      </p:sp>
      <p:sp>
        <p:nvSpPr>
          <p:cNvPr id="16" name="Стрелка влево 15"/>
          <p:cNvSpPr/>
          <p:nvPr/>
        </p:nvSpPr>
        <p:spPr>
          <a:xfrm>
            <a:off x="3286116" y="5214950"/>
            <a:ext cx="5357850" cy="1643050"/>
          </a:xfrm>
          <a:prstGeom prst="leftArrow">
            <a:avLst/>
          </a:prstGeom>
          <a:solidFill>
            <a:schemeClr val="accent5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i="1" dirty="0">
                <a:solidFill>
                  <a:schemeClr val="tx1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</a:rPr>
              <a:t>Повышение качества управления муниципальными финансами и эффективности бюджетных расходов</a:t>
            </a:r>
          </a:p>
        </p:txBody>
      </p:sp>
      <p:pic>
        <p:nvPicPr>
          <p:cNvPr id="17" name="Рисунок 16" descr="монеты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142976" y="5214927"/>
            <a:ext cx="2083937" cy="1643073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Содержимое 6" descr="дизайн 3.jpg"/>
          <p:cNvPicPr>
            <a:picLocks noChangeAspect="1"/>
          </p:cNvPicPr>
          <p:nvPr/>
        </p:nvPicPr>
        <p:blipFill>
          <a:blip r:embed="rId2" cstate="print">
            <a:lum bright="10000" contrast="-10000"/>
          </a:blip>
          <a:stretch>
            <a:fillRect/>
          </a:stretch>
        </p:blipFill>
        <p:spPr>
          <a:xfrm>
            <a:off x="-35169" y="0"/>
            <a:ext cx="9179169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2910" y="0"/>
            <a:ext cx="8072494" cy="1357298"/>
          </a:xfrm>
        </p:spPr>
        <p:txBody>
          <a:bodyPr>
            <a:noAutofit/>
          </a:bodyPr>
          <a:lstStyle/>
          <a:p>
            <a:pPr algn="ctr"/>
            <a:br>
              <a:rPr lang="ru-RU" sz="2400" b="1" dirty="0">
                <a:solidFill>
                  <a:schemeClr val="accent6">
                    <a:lumMod val="50000"/>
                  </a:schemeClr>
                </a:solidFill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</a:br>
            <a:r>
              <a:rPr lang="ru-RU" sz="2400" b="1" dirty="0">
                <a:solidFill>
                  <a:schemeClr val="accent6">
                    <a:lumMod val="50000"/>
                  </a:schemeClr>
                </a:solidFill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Основные характеристики проекта бюджета Камышевского сельского поселения Зимовниковского района на 2018-2020 годы                                                                                      </a:t>
            </a:r>
            <a:r>
              <a:rPr lang="ru-RU" sz="2000" b="1" dirty="0">
                <a:solidFill>
                  <a:schemeClr val="accent6">
                    <a:lumMod val="50000"/>
                  </a:schemeClr>
                </a:solidFill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тыс.рублей</a:t>
            </a: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214282" y="1428736"/>
          <a:ext cx="8715404" cy="5456948"/>
        </p:xfrm>
        <a:graphic>
          <a:graphicData uri="http://schemas.openxmlformats.org/drawingml/2006/table">
            <a:tbl>
              <a:tblPr firstRow="1" bandRow="1">
                <a:tableStyleId>{08FB837D-C827-4EFA-A057-4D05807E0F7C}</a:tableStyleId>
              </a:tblPr>
              <a:tblGrid>
                <a:gridCol w="174308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91176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9313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72434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74308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1081246">
                <a:tc>
                  <a:txBody>
                    <a:bodyPr/>
                    <a:lstStyle/>
                    <a:p>
                      <a:endParaRPr lang="ru-RU" i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  <a:p>
                      <a:endParaRPr lang="ru-RU" i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  <a:p>
                      <a:pPr algn="ctr"/>
                      <a:r>
                        <a:rPr lang="ru-RU" i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Показатель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i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Первоначально</a:t>
                      </a:r>
                      <a:r>
                        <a:rPr lang="ru-RU" sz="1600" i="1" baseline="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принятый бюджет на 2016 год от 29.12.2016 № 13</a:t>
                      </a:r>
                      <a:endParaRPr lang="ru-RU" sz="1600" i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i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Плановые</a:t>
                      </a:r>
                      <a:r>
                        <a:rPr lang="ru-RU" sz="1600" i="1" baseline="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бюджетные  назначения на 2018 год</a:t>
                      </a:r>
                      <a:endParaRPr lang="ru-RU" sz="1600" i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i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Плановые</a:t>
                      </a:r>
                      <a:r>
                        <a:rPr lang="ru-RU" sz="1600" i="1" baseline="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бюджетные  назначения на 2019 год</a:t>
                      </a:r>
                      <a:endParaRPr lang="ru-RU" sz="1600" i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i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Плановые</a:t>
                      </a:r>
                      <a:r>
                        <a:rPr lang="ru-RU" sz="1600" i="1" baseline="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бюджетные  назначения на 2020 год</a:t>
                      </a:r>
                      <a:endParaRPr lang="ru-RU" sz="1600" i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75376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600" i="1" dirty="0">
                        <a:solidFill>
                          <a:schemeClr val="tx1"/>
                        </a:solidFill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i="1" dirty="0">
                          <a:solidFill>
                            <a:schemeClr val="tx1"/>
                          </a:solidFill>
                        </a:rPr>
                        <a:t>I</a:t>
                      </a:r>
                      <a:r>
                        <a:rPr lang="ru-RU" sz="1600" i="1" dirty="0">
                          <a:solidFill>
                            <a:schemeClr val="tx1"/>
                          </a:solidFill>
                        </a:rPr>
                        <a:t>.</a:t>
                      </a:r>
                      <a:r>
                        <a:rPr lang="ru-RU" sz="1600" i="1" baseline="0" dirty="0">
                          <a:solidFill>
                            <a:schemeClr val="tx1"/>
                          </a:solidFill>
                        </a:rPr>
                        <a:t> Доходы, всего</a:t>
                      </a:r>
                      <a:endParaRPr lang="ru-RU" sz="1600" i="1" dirty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endParaRPr lang="ru-RU" sz="1600" i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b="0" i="0" dirty="0"/>
                    </a:p>
                    <a:p>
                      <a:pPr algn="ctr"/>
                      <a:r>
                        <a:rPr lang="ru-RU" b="0" i="0" dirty="0"/>
                        <a:t>12231,4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b="0" i="0" dirty="0"/>
                    </a:p>
                    <a:p>
                      <a:pPr algn="ctr"/>
                      <a:r>
                        <a:rPr lang="ru-RU" b="0" i="0" dirty="0"/>
                        <a:t>9507,2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b="0" i="0" dirty="0"/>
                    </a:p>
                    <a:p>
                      <a:pPr algn="ctr"/>
                      <a:r>
                        <a:rPr lang="ru-RU" b="0" i="0" dirty="0"/>
                        <a:t>9726,5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b="0" i="0" dirty="0"/>
                    </a:p>
                    <a:p>
                      <a:pPr algn="ctr"/>
                      <a:r>
                        <a:rPr lang="ru-RU" b="0" i="0" dirty="0"/>
                        <a:t>9473,4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26695">
                <a:tc>
                  <a:txBody>
                    <a:bodyPr/>
                    <a:lstStyle/>
                    <a:p>
                      <a:pPr algn="ctr"/>
                      <a:r>
                        <a:rPr lang="ru-RU" sz="1600" i="1" dirty="0">
                          <a:solidFill>
                            <a:schemeClr val="tx1"/>
                          </a:solidFill>
                        </a:rPr>
                        <a:t>Налоговые</a:t>
                      </a:r>
                      <a:r>
                        <a:rPr lang="ru-RU" sz="1600" i="1" baseline="0" dirty="0">
                          <a:solidFill>
                            <a:schemeClr val="tx1"/>
                          </a:solidFill>
                        </a:rPr>
                        <a:t> и неналоговые доходы</a:t>
                      </a:r>
                      <a:endParaRPr lang="ru-RU" sz="1600" i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b="0" i="0" dirty="0"/>
                    </a:p>
                    <a:p>
                      <a:pPr algn="ctr"/>
                      <a:r>
                        <a:rPr lang="ru-RU" b="0" i="0" dirty="0"/>
                        <a:t>12007,9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b="0" i="0" dirty="0"/>
                    </a:p>
                    <a:p>
                      <a:pPr algn="ctr"/>
                      <a:r>
                        <a:rPr lang="ru-RU" b="0" i="0" dirty="0"/>
                        <a:t>8276,7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b="0" i="0" dirty="0"/>
                    </a:p>
                    <a:p>
                      <a:pPr algn="ctr"/>
                      <a:r>
                        <a:rPr lang="ru-RU" b="0" i="0" dirty="0"/>
                        <a:t>8317,0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b="0" i="0" dirty="0"/>
                    </a:p>
                    <a:p>
                      <a:pPr algn="ctr"/>
                      <a:r>
                        <a:rPr lang="ru-RU" b="0" i="0" dirty="0"/>
                        <a:t>8377,0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114359">
                <a:tc>
                  <a:txBody>
                    <a:bodyPr/>
                    <a:lstStyle/>
                    <a:p>
                      <a:pPr algn="ctr"/>
                      <a:r>
                        <a:rPr lang="ru-RU" sz="1600" i="1" dirty="0">
                          <a:solidFill>
                            <a:schemeClr val="tx1"/>
                          </a:solidFill>
                        </a:rPr>
                        <a:t>Безвозмездные</a:t>
                      </a:r>
                      <a:r>
                        <a:rPr lang="ru-RU" sz="1600" i="1" baseline="0" dirty="0">
                          <a:solidFill>
                            <a:schemeClr val="tx1"/>
                          </a:solidFill>
                        </a:rPr>
                        <a:t> поступления из областного бюджета</a:t>
                      </a:r>
                      <a:endParaRPr lang="ru-RU" sz="1600" i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b="0" i="0" dirty="0"/>
                    </a:p>
                    <a:p>
                      <a:pPr algn="ctr"/>
                      <a:r>
                        <a:rPr lang="ru-RU" b="0" i="0" dirty="0"/>
                        <a:t>223,5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b="0" i="0" dirty="0"/>
                    </a:p>
                    <a:p>
                      <a:pPr algn="ctr"/>
                      <a:r>
                        <a:rPr lang="ru-RU" b="0" i="0" dirty="0"/>
                        <a:t>1230,5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b="0" i="0" dirty="0"/>
                    </a:p>
                    <a:p>
                      <a:pPr algn="ctr"/>
                      <a:r>
                        <a:rPr lang="ru-RU" b="0" i="0" dirty="0"/>
                        <a:t>1409,5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b="0" i="0" dirty="0"/>
                    </a:p>
                    <a:p>
                      <a:pPr algn="ctr"/>
                      <a:r>
                        <a:rPr lang="ru-RU" b="0" i="0" dirty="0"/>
                        <a:t>1096,4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00066">
                <a:tc>
                  <a:txBody>
                    <a:bodyPr/>
                    <a:lstStyle/>
                    <a:p>
                      <a:pPr algn="ctr"/>
                      <a:r>
                        <a:rPr lang="en-US" sz="1600" i="1" dirty="0">
                          <a:solidFill>
                            <a:schemeClr val="tx1"/>
                          </a:solidFill>
                        </a:rPr>
                        <a:t>II</a:t>
                      </a:r>
                      <a:r>
                        <a:rPr lang="ru-RU" sz="1600" i="1" dirty="0">
                          <a:solidFill>
                            <a:schemeClr val="tx1"/>
                          </a:solidFill>
                        </a:rPr>
                        <a:t>.</a:t>
                      </a:r>
                      <a:r>
                        <a:rPr lang="ru-RU" sz="1600" i="1" baseline="0" dirty="0">
                          <a:solidFill>
                            <a:schemeClr val="tx1"/>
                          </a:solidFill>
                        </a:rPr>
                        <a:t> Расходы, всего</a:t>
                      </a:r>
                      <a:endParaRPr lang="ru-RU" sz="1600" i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0" i="0" dirty="0"/>
                        <a:t>12231,4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0" i="0" dirty="0"/>
                        <a:t>9507,2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0" i="0" dirty="0"/>
                        <a:t>9726,5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0" i="0" dirty="0"/>
                        <a:t>9473,4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50758">
                <a:tc>
                  <a:txBody>
                    <a:bodyPr/>
                    <a:lstStyle/>
                    <a:p>
                      <a:pPr algn="ctr"/>
                      <a:r>
                        <a:rPr lang="en-US" sz="1600" i="1" dirty="0">
                          <a:solidFill>
                            <a:schemeClr val="tx1"/>
                          </a:solidFill>
                        </a:rPr>
                        <a:t>III</a:t>
                      </a:r>
                      <a:r>
                        <a:rPr lang="ru-RU" sz="1600" i="1" dirty="0">
                          <a:solidFill>
                            <a:schemeClr val="tx1"/>
                          </a:solidFill>
                        </a:rPr>
                        <a:t>.</a:t>
                      </a:r>
                      <a:r>
                        <a:rPr lang="ru-RU" sz="1600" i="1" baseline="0" dirty="0">
                          <a:solidFill>
                            <a:schemeClr val="tx1"/>
                          </a:solidFill>
                        </a:rPr>
                        <a:t> Дефицит,</a:t>
                      </a:r>
                    </a:p>
                    <a:p>
                      <a:pPr algn="ctr"/>
                      <a:r>
                        <a:rPr lang="ru-RU" sz="1600" i="1" baseline="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ru-RU" sz="1600" i="1" baseline="0" dirty="0" err="1">
                          <a:solidFill>
                            <a:schemeClr val="tx1"/>
                          </a:solidFill>
                        </a:rPr>
                        <a:t>Профицит</a:t>
                      </a:r>
                      <a:endParaRPr lang="ru-RU" sz="1600" i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0" i="0" dirty="0"/>
                        <a:t>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0" i="0" dirty="0"/>
                        <a:t>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0" i="0" dirty="0"/>
                        <a:t>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0" i="0" dirty="0"/>
                        <a:t>-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Содержимое 6" descr="дизайн 3.jpg"/>
          <p:cNvPicPr>
            <a:picLocks noChangeAspect="1"/>
          </p:cNvPicPr>
          <p:nvPr/>
        </p:nvPicPr>
        <p:blipFill>
          <a:blip r:embed="rId2" cstate="print">
            <a:lum bright="10000" contrast="-10000"/>
          </a:blip>
          <a:stretch>
            <a:fillRect/>
          </a:stretch>
        </p:blipFill>
        <p:spPr>
          <a:xfrm>
            <a:off x="0" y="-500090"/>
            <a:ext cx="9179169" cy="6858000"/>
          </a:xfrm>
          <a:prstGeom prst="rect">
            <a:avLst/>
          </a:prstGeom>
          <a:scene3d>
            <a:camera prst="perspectiveFront"/>
            <a:lightRig rig="threePt" dir="t"/>
          </a:scene3d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-214338"/>
            <a:ext cx="8401080" cy="1585938"/>
          </a:xfrm>
        </p:spPr>
        <p:txBody>
          <a:bodyPr>
            <a:noAutofit/>
          </a:bodyPr>
          <a:lstStyle/>
          <a:p>
            <a:pPr algn="ctr"/>
            <a:r>
              <a:rPr lang="ru-RU" sz="3200" b="1" dirty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Основные параметры проекта бюджета</a:t>
            </a:r>
            <a:br>
              <a:rPr lang="ru-RU" sz="3200" b="1" dirty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3200" b="1" dirty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Камышевского сельского поселения                                                                                             Зимовниковского района          </a:t>
            </a:r>
            <a:r>
              <a:rPr lang="ru-RU" sz="1800" b="1" dirty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тыс.рублей</a:t>
            </a:r>
            <a:endParaRPr lang="ru-RU" sz="1800" dirty="0">
              <a:solidFill>
                <a:schemeClr val="bg2">
                  <a:lumMod val="2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Горизонтальный свиток 5"/>
          <p:cNvSpPr/>
          <p:nvPr/>
        </p:nvSpPr>
        <p:spPr>
          <a:xfrm>
            <a:off x="1214414" y="1428736"/>
            <a:ext cx="1214446" cy="285752"/>
          </a:xfrm>
          <a:prstGeom prst="horizontalScroll">
            <a:avLst/>
          </a:prstGeom>
          <a:solidFill>
            <a:schemeClr val="bg2">
              <a:lumMod val="75000"/>
            </a:schemeClr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>
                <a:solidFill>
                  <a:schemeClr val="tx1"/>
                </a:solidFill>
              </a:rPr>
              <a:t>2018</a:t>
            </a:r>
          </a:p>
        </p:txBody>
      </p:sp>
      <p:sp>
        <p:nvSpPr>
          <p:cNvPr id="7" name="Горизонтальный свиток 6"/>
          <p:cNvSpPr/>
          <p:nvPr/>
        </p:nvSpPr>
        <p:spPr>
          <a:xfrm>
            <a:off x="2714612" y="1428736"/>
            <a:ext cx="1000132" cy="285752"/>
          </a:xfrm>
          <a:prstGeom prst="horizontalScroll">
            <a:avLst/>
          </a:prstGeom>
          <a:solidFill>
            <a:schemeClr val="bg2">
              <a:lumMod val="75000"/>
            </a:schemeClr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>
                <a:solidFill>
                  <a:schemeClr val="tx1"/>
                </a:solidFill>
              </a:rPr>
              <a:t>2019</a:t>
            </a:r>
          </a:p>
        </p:txBody>
      </p:sp>
      <p:sp>
        <p:nvSpPr>
          <p:cNvPr id="8" name="Горизонтальный свиток 7"/>
          <p:cNvSpPr/>
          <p:nvPr/>
        </p:nvSpPr>
        <p:spPr>
          <a:xfrm>
            <a:off x="6786578" y="1428736"/>
            <a:ext cx="928694" cy="357190"/>
          </a:xfrm>
          <a:prstGeom prst="horizontalScroll">
            <a:avLst/>
          </a:prstGeom>
          <a:solidFill>
            <a:schemeClr val="bg2">
              <a:lumMod val="75000"/>
            </a:schemeClr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>
                <a:solidFill>
                  <a:schemeClr val="tx1"/>
                </a:solidFill>
              </a:rPr>
              <a:t>2019</a:t>
            </a:r>
          </a:p>
        </p:txBody>
      </p:sp>
      <p:sp>
        <p:nvSpPr>
          <p:cNvPr id="9" name="Горизонтальный свиток 8"/>
          <p:cNvSpPr/>
          <p:nvPr/>
        </p:nvSpPr>
        <p:spPr>
          <a:xfrm>
            <a:off x="5429256" y="1428736"/>
            <a:ext cx="1143008" cy="357190"/>
          </a:xfrm>
          <a:prstGeom prst="horizontalScroll">
            <a:avLst/>
          </a:prstGeom>
          <a:solidFill>
            <a:schemeClr val="bg2">
              <a:lumMod val="75000"/>
            </a:schemeClr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>
                <a:solidFill>
                  <a:schemeClr val="tx1"/>
                </a:solidFill>
              </a:rPr>
              <a:t>2018</a:t>
            </a:r>
          </a:p>
        </p:txBody>
      </p:sp>
      <p:sp>
        <p:nvSpPr>
          <p:cNvPr id="10" name="Горизонтальный свиток 9"/>
          <p:cNvSpPr/>
          <p:nvPr/>
        </p:nvSpPr>
        <p:spPr>
          <a:xfrm>
            <a:off x="1214414" y="1714488"/>
            <a:ext cx="3571900" cy="357190"/>
          </a:xfrm>
          <a:prstGeom prst="horizontalScroll">
            <a:avLst/>
          </a:prstGeom>
          <a:solidFill>
            <a:schemeClr val="bg2">
              <a:lumMod val="75000"/>
            </a:schemeClr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600" b="1" dirty="0">
                <a:solidFill>
                  <a:schemeClr val="tx1"/>
                </a:solidFill>
              </a:rPr>
              <a:t>9507,2               9726,5                9473,4    </a:t>
            </a:r>
          </a:p>
        </p:txBody>
      </p:sp>
      <p:sp>
        <p:nvSpPr>
          <p:cNvPr id="11" name="Горизонтальный свиток 10"/>
          <p:cNvSpPr/>
          <p:nvPr/>
        </p:nvSpPr>
        <p:spPr>
          <a:xfrm>
            <a:off x="5429256" y="1714488"/>
            <a:ext cx="3429024" cy="428628"/>
          </a:xfrm>
          <a:prstGeom prst="horizontalScroll">
            <a:avLst/>
          </a:prstGeom>
          <a:solidFill>
            <a:schemeClr val="bg2">
              <a:lumMod val="75000"/>
            </a:schemeClr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600" b="1" dirty="0">
                <a:solidFill>
                  <a:schemeClr val="tx1"/>
                </a:solidFill>
              </a:rPr>
              <a:t>9507,2               9726,5              9473,4    </a:t>
            </a:r>
          </a:p>
        </p:txBody>
      </p:sp>
      <p:sp>
        <p:nvSpPr>
          <p:cNvPr id="12" name="Горизонтальный свиток 11"/>
          <p:cNvSpPr/>
          <p:nvPr/>
        </p:nvSpPr>
        <p:spPr>
          <a:xfrm rot="16200000">
            <a:off x="-1393073" y="3893347"/>
            <a:ext cx="4357718" cy="428628"/>
          </a:xfrm>
          <a:prstGeom prst="horizontalScroll">
            <a:avLst/>
          </a:prstGeom>
          <a:solidFill>
            <a:schemeClr val="bg2">
              <a:lumMod val="75000"/>
            </a:schemeClr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chemeClr val="tx1"/>
                </a:solidFill>
              </a:rPr>
              <a:t>Доходы  бюджета</a:t>
            </a:r>
          </a:p>
        </p:txBody>
      </p:sp>
      <p:sp>
        <p:nvSpPr>
          <p:cNvPr id="13" name="Горизонтальный свиток 12"/>
          <p:cNvSpPr/>
          <p:nvPr/>
        </p:nvSpPr>
        <p:spPr>
          <a:xfrm rot="16200000">
            <a:off x="2893207" y="3893347"/>
            <a:ext cx="4357718" cy="428628"/>
          </a:xfrm>
          <a:prstGeom prst="horizontalScroll">
            <a:avLst/>
          </a:prstGeom>
          <a:solidFill>
            <a:schemeClr val="bg2">
              <a:lumMod val="75000"/>
            </a:schemeClr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chemeClr val="tx1"/>
                </a:solidFill>
              </a:rPr>
              <a:t>Расходы  бюджета</a:t>
            </a:r>
          </a:p>
        </p:txBody>
      </p:sp>
      <p:sp>
        <p:nvSpPr>
          <p:cNvPr id="14" name="Горизонтальный свиток 13"/>
          <p:cNvSpPr/>
          <p:nvPr/>
        </p:nvSpPr>
        <p:spPr>
          <a:xfrm>
            <a:off x="1071538" y="2071678"/>
            <a:ext cx="3714776" cy="785818"/>
          </a:xfrm>
          <a:prstGeom prst="horizontalScroll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>
                <a:solidFill>
                  <a:schemeClr val="bg1"/>
                </a:solidFill>
              </a:rPr>
              <a:t>Налог на доходы физических лиц</a:t>
            </a:r>
          </a:p>
          <a:p>
            <a:pPr algn="ctr"/>
            <a:r>
              <a:rPr lang="ru-RU" sz="1600" dirty="0">
                <a:solidFill>
                  <a:schemeClr val="bg1"/>
                </a:solidFill>
              </a:rPr>
              <a:t> 585,2              604,5                 643,3</a:t>
            </a:r>
          </a:p>
        </p:txBody>
      </p:sp>
      <p:sp>
        <p:nvSpPr>
          <p:cNvPr id="15" name="Горизонтальный свиток 14"/>
          <p:cNvSpPr/>
          <p:nvPr/>
        </p:nvSpPr>
        <p:spPr>
          <a:xfrm>
            <a:off x="1071538" y="2786058"/>
            <a:ext cx="3714776" cy="714380"/>
          </a:xfrm>
          <a:prstGeom prst="horizontalScroll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dirty="0">
                <a:solidFill>
                  <a:schemeClr val="bg1"/>
                </a:solidFill>
              </a:rPr>
              <a:t>Налоги на совокупный доход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dirty="0">
                <a:solidFill>
                  <a:schemeClr val="bg1"/>
                </a:solidFill>
              </a:rPr>
              <a:t>     3538,6             3538,6             3538,6         </a:t>
            </a:r>
            <a:r>
              <a:rPr lang="ru-RU" sz="1600" dirty="0">
                <a:solidFill>
                  <a:schemeClr val="tx1"/>
                </a:solidFill>
              </a:rPr>
              <a:t>          </a:t>
            </a:r>
          </a:p>
        </p:txBody>
      </p:sp>
      <p:sp>
        <p:nvSpPr>
          <p:cNvPr id="16" name="Горизонтальный свиток 15"/>
          <p:cNvSpPr/>
          <p:nvPr/>
        </p:nvSpPr>
        <p:spPr>
          <a:xfrm>
            <a:off x="1071538" y="3500438"/>
            <a:ext cx="3714776" cy="642942"/>
          </a:xfrm>
          <a:prstGeom prst="horizontalScroll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dirty="0">
                <a:solidFill>
                  <a:schemeClr val="bg1"/>
                </a:solidFill>
              </a:rPr>
              <a:t>Налоги на имущество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dirty="0">
                <a:solidFill>
                  <a:schemeClr val="bg1"/>
                </a:solidFill>
              </a:rPr>
              <a:t>     3694,3            3710,8           3737,3                           </a:t>
            </a:r>
          </a:p>
        </p:txBody>
      </p:sp>
      <p:sp>
        <p:nvSpPr>
          <p:cNvPr id="17" name="Горизонтальный свиток 16"/>
          <p:cNvSpPr/>
          <p:nvPr/>
        </p:nvSpPr>
        <p:spPr>
          <a:xfrm>
            <a:off x="1071538" y="4643446"/>
            <a:ext cx="3714776" cy="857256"/>
          </a:xfrm>
          <a:prstGeom prst="horizontalScroll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>
                <a:solidFill>
                  <a:schemeClr val="bg1"/>
                </a:solidFill>
              </a:rPr>
              <a:t>Неналоговые доходы</a:t>
            </a:r>
          </a:p>
          <a:p>
            <a:r>
              <a:rPr lang="ru-RU" sz="1600" dirty="0">
                <a:solidFill>
                  <a:schemeClr val="bg1"/>
                </a:solidFill>
              </a:rPr>
              <a:t>    442,6               446,5              450,5</a:t>
            </a:r>
          </a:p>
        </p:txBody>
      </p:sp>
      <p:sp>
        <p:nvSpPr>
          <p:cNvPr id="19" name="Горизонтальный свиток 18"/>
          <p:cNvSpPr/>
          <p:nvPr/>
        </p:nvSpPr>
        <p:spPr>
          <a:xfrm>
            <a:off x="1071538" y="5429264"/>
            <a:ext cx="3714776" cy="857256"/>
          </a:xfrm>
          <a:prstGeom prst="horizontalScroll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dirty="0">
                <a:solidFill>
                  <a:schemeClr val="bg1"/>
                </a:solidFill>
              </a:rPr>
              <a:t>Безвозмездные поступления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dirty="0">
                <a:solidFill>
                  <a:schemeClr val="bg1"/>
                </a:solidFill>
              </a:rPr>
              <a:t>  1230,5            1409,5                1096,4</a:t>
            </a:r>
          </a:p>
        </p:txBody>
      </p:sp>
      <p:sp>
        <p:nvSpPr>
          <p:cNvPr id="20" name="Горизонтальный свиток 19"/>
          <p:cNvSpPr/>
          <p:nvPr/>
        </p:nvSpPr>
        <p:spPr>
          <a:xfrm>
            <a:off x="5357818" y="2143116"/>
            <a:ext cx="3500462" cy="714380"/>
          </a:xfrm>
          <a:prstGeom prst="horizontalScroll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dirty="0">
                <a:solidFill>
                  <a:schemeClr val="bg1"/>
                </a:solidFill>
              </a:rPr>
              <a:t>Общегосударственные расходы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dirty="0">
                <a:solidFill>
                  <a:schemeClr val="bg1"/>
                </a:solidFill>
              </a:rPr>
              <a:t>      5062,8           5070,5          5078,4</a:t>
            </a:r>
          </a:p>
        </p:txBody>
      </p:sp>
      <p:sp>
        <p:nvSpPr>
          <p:cNvPr id="21" name="Горизонтальный свиток 20"/>
          <p:cNvSpPr/>
          <p:nvPr/>
        </p:nvSpPr>
        <p:spPr>
          <a:xfrm>
            <a:off x="5357818" y="2786058"/>
            <a:ext cx="3500462" cy="714380"/>
          </a:xfrm>
          <a:prstGeom prst="horizontalScroll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dirty="0">
                <a:solidFill>
                  <a:schemeClr val="bg1"/>
                </a:solidFill>
              </a:rPr>
              <a:t>Национальная оборона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dirty="0">
                <a:solidFill>
                  <a:schemeClr val="bg1"/>
                </a:solidFill>
              </a:rPr>
              <a:t>       173,3              173,3              173,3</a:t>
            </a:r>
          </a:p>
        </p:txBody>
      </p:sp>
      <p:sp>
        <p:nvSpPr>
          <p:cNvPr id="22" name="Горизонтальный свиток 21"/>
          <p:cNvSpPr/>
          <p:nvPr/>
        </p:nvSpPr>
        <p:spPr>
          <a:xfrm>
            <a:off x="5357818" y="3429000"/>
            <a:ext cx="3500462" cy="714380"/>
          </a:xfrm>
          <a:prstGeom prst="horizontalScroll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>
                <a:solidFill>
                  <a:schemeClr val="bg1"/>
                </a:solidFill>
              </a:rPr>
              <a:t>Национальная экономика</a:t>
            </a:r>
          </a:p>
          <a:p>
            <a:r>
              <a:rPr lang="ru-RU" sz="1600" dirty="0">
                <a:solidFill>
                  <a:schemeClr val="bg1"/>
                </a:solidFill>
              </a:rPr>
              <a:t>       50,0                  50,0               50,0</a:t>
            </a:r>
          </a:p>
        </p:txBody>
      </p:sp>
      <p:sp>
        <p:nvSpPr>
          <p:cNvPr id="23" name="Горизонтальный свиток 22"/>
          <p:cNvSpPr/>
          <p:nvPr/>
        </p:nvSpPr>
        <p:spPr>
          <a:xfrm>
            <a:off x="5357818" y="3929066"/>
            <a:ext cx="3500462" cy="857256"/>
          </a:xfrm>
          <a:prstGeom prst="horizontalScroll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dirty="0">
                <a:solidFill>
                  <a:schemeClr val="bg1"/>
                </a:solidFill>
              </a:rPr>
              <a:t>Жилищно-коммунальное хозяйство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dirty="0">
                <a:solidFill>
                  <a:schemeClr val="bg1"/>
                </a:solidFill>
              </a:rPr>
              <a:t>      587,3                 610,9            670,0</a:t>
            </a:r>
          </a:p>
        </p:txBody>
      </p:sp>
      <p:sp>
        <p:nvSpPr>
          <p:cNvPr id="24" name="Горизонтальный свиток 23"/>
          <p:cNvSpPr/>
          <p:nvPr/>
        </p:nvSpPr>
        <p:spPr>
          <a:xfrm>
            <a:off x="5357818" y="4714884"/>
            <a:ext cx="3500462" cy="714380"/>
          </a:xfrm>
          <a:prstGeom prst="horizontalScroll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dirty="0">
                <a:solidFill>
                  <a:schemeClr val="bg1"/>
                </a:solidFill>
              </a:rPr>
              <a:t>Культура, кинематография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dirty="0">
                <a:solidFill>
                  <a:schemeClr val="bg1"/>
                </a:solidFill>
              </a:rPr>
              <a:t>        3522,9            3710,9         3561,1 </a:t>
            </a:r>
          </a:p>
        </p:txBody>
      </p:sp>
      <p:sp>
        <p:nvSpPr>
          <p:cNvPr id="26" name="Горизонтальный свиток 25"/>
          <p:cNvSpPr/>
          <p:nvPr/>
        </p:nvSpPr>
        <p:spPr>
          <a:xfrm>
            <a:off x="5357818" y="5357826"/>
            <a:ext cx="3500462" cy="857256"/>
          </a:xfrm>
          <a:prstGeom prst="horizontalScroll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dirty="0">
                <a:solidFill>
                  <a:schemeClr val="bg1"/>
                </a:solidFill>
              </a:rPr>
              <a:t>Иные расходы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dirty="0">
                <a:solidFill>
                  <a:schemeClr val="bg1"/>
                </a:solidFill>
              </a:rPr>
              <a:t>       110,9            110,9               110,9</a:t>
            </a:r>
          </a:p>
        </p:txBody>
      </p:sp>
      <p:sp>
        <p:nvSpPr>
          <p:cNvPr id="27" name="Горизонтальный свиток 26"/>
          <p:cNvSpPr/>
          <p:nvPr/>
        </p:nvSpPr>
        <p:spPr>
          <a:xfrm>
            <a:off x="3929058" y="1428736"/>
            <a:ext cx="1071570" cy="285752"/>
          </a:xfrm>
          <a:prstGeom prst="horizontalScroll">
            <a:avLst/>
          </a:prstGeom>
          <a:solidFill>
            <a:schemeClr val="bg2">
              <a:lumMod val="75000"/>
            </a:schemeClr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>
                <a:solidFill>
                  <a:schemeClr val="tx1"/>
                </a:solidFill>
              </a:rPr>
              <a:t>2020</a:t>
            </a:r>
          </a:p>
        </p:txBody>
      </p:sp>
      <p:sp>
        <p:nvSpPr>
          <p:cNvPr id="28" name="Горизонтальный свиток 27"/>
          <p:cNvSpPr/>
          <p:nvPr/>
        </p:nvSpPr>
        <p:spPr>
          <a:xfrm flipH="1">
            <a:off x="7858148" y="1428736"/>
            <a:ext cx="1000132" cy="357190"/>
          </a:xfrm>
          <a:prstGeom prst="horizontalScroll">
            <a:avLst/>
          </a:prstGeom>
          <a:solidFill>
            <a:schemeClr val="bg2">
              <a:lumMod val="75000"/>
            </a:schemeClr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>
                <a:solidFill>
                  <a:schemeClr val="tx1"/>
                </a:solidFill>
              </a:rPr>
              <a:t>2020</a:t>
            </a:r>
          </a:p>
        </p:txBody>
      </p:sp>
      <p:sp>
        <p:nvSpPr>
          <p:cNvPr id="29" name="Горизонтальный свиток 28"/>
          <p:cNvSpPr/>
          <p:nvPr/>
        </p:nvSpPr>
        <p:spPr>
          <a:xfrm>
            <a:off x="1071538" y="4071942"/>
            <a:ext cx="3714776" cy="642942"/>
          </a:xfrm>
          <a:prstGeom prst="horizontalScroll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>
                <a:solidFill>
                  <a:schemeClr val="bg1"/>
                </a:solidFill>
              </a:rPr>
              <a:t>Государственная пошлина</a:t>
            </a:r>
          </a:p>
          <a:p>
            <a:r>
              <a:rPr lang="ru-RU" sz="1600" dirty="0">
                <a:solidFill>
                  <a:schemeClr val="bg1"/>
                </a:solidFill>
              </a:rPr>
              <a:t>     16,0                    16,6              17,3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Содержимое 6" descr="дизайн 3.jpg"/>
          <p:cNvPicPr>
            <a:picLocks noChangeAspect="1"/>
          </p:cNvPicPr>
          <p:nvPr/>
        </p:nvPicPr>
        <p:blipFill>
          <a:blip r:embed="rId2" cstate="print">
            <a:lum bright="10000" contrast="-10000"/>
          </a:blip>
          <a:stretch>
            <a:fillRect/>
          </a:stretch>
        </p:blipFill>
        <p:spPr>
          <a:xfrm>
            <a:off x="-35169" y="0"/>
            <a:ext cx="9179169" cy="6858000"/>
          </a:xfrm>
          <a:prstGeom prst="rect">
            <a:avLst/>
          </a:prstGeom>
          <a:scene3d>
            <a:camera prst="perspectiveFront"/>
            <a:lightRig rig="threePt" dir="t"/>
          </a:scene3d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2910" y="0"/>
            <a:ext cx="8229600" cy="1428728"/>
          </a:xfrm>
        </p:spPr>
        <p:txBody>
          <a:bodyPr>
            <a:noAutofit/>
          </a:bodyPr>
          <a:lstStyle/>
          <a:p>
            <a:pPr algn="ctr"/>
            <a:r>
              <a:rPr lang="ru-RU" sz="2800" b="1" i="1" dirty="0">
                <a:solidFill>
                  <a:srgbClr val="7030A0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СТРУКТУРА  ДОХОДОВ ПРОЕКТА </a:t>
            </a:r>
            <a:br>
              <a:rPr lang="ru-RU" sz="2800" b="1" i="1" dirty="0">
                <a:solidFill>
                  <a:srgbClr val="7030A0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2800" b="1" i="1" dirty="0">
                <a:solidFill>
                  <a:srgbClr val="7030A0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БЮДЖЕТА КАМЫШЕВСКОГО СЕЛЬСКОГО ПОСЕЛЕНИЯ ЗИМОВНИКОВСКОГО  РАЙОНА</a:t>
            </a:r>
            <a:endParaRPr lang="ru-RU" sz="2800" i="1" dirty="0">
              <a:solidFill>
                <a:srgbClr val="7030A0"/>
              </a:solidFill>
              <a:effectLst>
                <a:glow rad="63500">
                  <a:schemeClr val="accent4">
                    <a:satMod val="175000"/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6" name="Диаграмма 5"/>
          <p:cNvGraphicFramePr/>
          <p:nvPr/>
        </p:nvGraphicFramePr>
        <p:xfrm>
          <a:off x="1000100" y="1643050"/>
          <a:ext cx="7929618" cy="48895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Содержимое 6" descr="дизайн 3.jpg"/>
          <p:cNvPicPr>
            <a:picLocks noChangeAspect="1"/>
          </p:cNvPicPr>
          <p:nvPr/>
        </p:nvPicPr>
        <p:blipFill>
          <a:blip r:embed="rId3" cstate="print">
            <a:lum bright="10000" contrast="-10000"/>
          </a:blip>
          <a:stretch>
            <a:fillRect/>
          </a:stretch>
        </p:blipFill>
        <p:spPr>
          <a:xfrm>
            <a:off x="-35169" y="0"/>
            <a:ext cx="9179169" cy="6858000"/>
          </a:xfrm>
          <a:prstGeom prst="rect">
            <a:avLst/>
          </a:prstGeom>
          <a:scene3d>
            <a:camera prst="perspectiveFront"/>
            <a:lightRig rig="threePt" dir="t"/>
          </a:scene3d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0"/>
            <a:ext cx="8229600" cy="1500174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50" endPos="85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Структура собственных доходов проекта бюджета Камышевского сельского поселения Зимовниковского района в 2018-2020 годах  </a:t>
            </a:r>
            <a:r>
              <a:rPr lang="ru-RU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50" endPos="85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тыс. руб</a:t>
            </a:r>
            <a:r>
              <a:rPr lang="ru-RU" sz="1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50" endPos="85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. </a:t>
            </a:r>
            <a:endParaRPr lang="ru-RU" sz="16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6350" stA="55000" endA="50" endPos="85000" dir="5400000" sy="-100000" algn="bl" rotWithShape="0"/>
              </a:effectLst>
            </a:endParaRPr>
          </a:p>
        </p:txBody>
      </p:sp>
      <p:graphicFrame>
        <p:nvGraphicFramePr>
          <p:cNvPr id="4" name="Диаграмма 3"/>
          <p:cNvGraphicFramePr/>
          <p:nvPr>
            <p:extLst>
              <p:ext uri="{D42A27DB-BD31-4B8C-83A1-F6EECF244321}">
                <p14:modId xmlns:p14="http://schemas.microsoft.com/office/powerpoint/2010/main" val="288714763"/>
              </p:ext>
            </p:extLst>
          </p:nvPr>
        </p:nvGraphicFramePr>
        <p:xfrm>
          <a:off x="571472" y="1714488"/>
          <a:ext cx="8143932" cy="471490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Содержимое 6" descr="дизайн 3.jpg"/>
          <p:cNvPicPr>
            <a:picLocks noChangeAspect="1"/>
          </p:cNvPicPr>
          <p:nvPr/>
        </p:nvPicPr>
        <p:blipFill>
          <a:blip r:embed="rId2" cstate="print">
            <a:lum bright="10000" contrast="-10000"/>
          </a:blip>
          <a:stretch>
            <a:fillRect/>
          </a:stretch>
        </p:blipFill>
        <p:spPr>
          <a:xfrm>
            <a:off x="-35169" y="0"/>
            <a:ext cx="9179169" cy="6858000"/>
          </a:xfrm>
          <a:prstGeom prst="rect">
            <a:avLst/>
          </a:prstGeom>
          <a:scene3d>
            <a:camera prst="perspectiveFront"/>
            <a:lightRig rig="threePt" dir="t"/>
          </a:scene3d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1643050"/>
            <a:ext cx="8715436" cy="357190"/>
          </a:xfrm>
        </p:spPr>
        <p:txBody>
          <a:bodyPr>
            <a:noAutofit/>
            <a:scene3d>
              <a:camera prst="orthographicFront"/>
              <a:lightRig rig="threePt" dir="t"/>
            </a:scene3d>
            <a:sp3d extrusionH="57150">
              <a:bevelT w="38100" h="38100" prst="relaxedInset"/>
            </a:sp3d>
          </a:bodyPr>
          <a:lstStyle/>
          <a:p>
            <a:pPr algn="ctr"/>
            <a:br>
              <a:rPr lang="ru-RU" sz="3600" b="1" dirty="0">
                <a:solidFill>
                  <a:srgbClr val="C00000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</a:rPr>
            </a:br>
            <a:br>
              <a:rPr lang="ru-RU" sz="3600" b="1" dirty="0">
                <a:solidFill>
                  <a:srgbClr val="C00000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</a:rPr>
            </a:br>
            <a:br>
              <a:rPr lang="ru-RU" sz="3600" b="1" dirty="0">
                <a:solidFill>
                  <a:srgbClr val="C00000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</a:rPr>
            </a:br>
            <a:br>
              <a:rPr lang="ru-RU" sz="3600" b="1" dirty="0">
                <a:solidFill>
                  <a:srgbClr val="C00000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</a:rPr>
            </a:br>
            <a:br>
              <a:rPr lang="ru-RU" sz="3600" b="1" dirty="0">
                <a:solidFill>
                  <a:srgbClr val="C00000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</a:rPr>
            </a:br>
            <a:br>
              <a:rPr lang="ru-RU" sz="3600" b="1" dirty="0">
                <a:solidFill>
                  <a:srgbClr val="C00000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</a:rPr>
            </a:br>
            <a:br>
              <a:rPr lang="ru-RU" sz="3600" b="1" dirty="0">
                <a:solidFill>
                  <a:srgbClr val="C00000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</a:rPr>
            </a:br>
            <a:br>
              <a:rPr lang="ru-RU" sz="3600" b="1" dirty="0">
                <a:solidFill>
                  <a:srgbClr val="C00000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</a:rPr>
            </a:br>
            <a:br>
              <a:rPr lang="ru-RU" sz="3600" b="1" dirty="0">
                <a:solidFill>
                  <a:srgbClr val="C00000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</a:rPr>
            </a:br>
            <a:r>
              <a:rPr lang="ru-RU" sz="2800" b="1" dirty="0">
                <a:solidFill>
                  <a:srgbClr val="C00000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</a:rPr>
              <a:t>Безвозмездные поступления проекта бюджета Камышевского сельского поселения Зимовниковского района 2018-2020 годах</a:t>
            </a:r>
            <a:br>
              <a:rPr lang="ru-RU" sz="36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36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                                           </a:t>
            </a:r>
            <a:r>
              <a:rPr lang="ru-RU" sz="1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тыс.руб.</a:t>
            </a: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642878" y="2143116"/>
          <a:ext cx="8215401" cy="4325895"/>
        </p:xfrm>
        <a:graphic>
          <a:graphicData uri="http://schemas.openxmlformats.org/drawingml/2006/table">
            <a:tbl>
              <a:tblPr firstRow="1" bandRow="1">
                <a:tableStyleId>{8A107856-5554-42FB-B03E-39F5DBC370BA}</a:tableStyleId>
              </a:tblPr>
              <a:tblGrid>
                <a:gridCol w="224053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99162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99162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99162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1296255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i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i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i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Наименование</a:t>
                      </a:r>
                    </a:p>
                    <a:p>
                      <a:pPr algn="ctr"/>
                      <a:endParaRPr lang="ru-RU" i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i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  <a:p>
                      <a:pPr algn="ctr"/>
                      <a:endParaRPr lang="ru-RU" i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  <a:p>
                      <a:pPr algn="ctr"/>
                      <a:r>
                        <a:rPr lang="ru-RU" i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2017 год</a:t>
                      </a:r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i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  <a:p>
                      <a:pPr algn="ctr"/>
                      <a:endParaRPr lang="ru-RU" i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  <a:p>
                      <a:pPr algn="ctr"/>
                      <a:r>
                        <a:rPr lang="ru-RU" i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2018 год</a:t>
                      </a:r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i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  <a:p>
                      <a:pPr algn="ctr"/>
                      <a:endParaRPr lang="ru-RU" i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  <a:p>
                      <a:pPr algn="ctr"/>
                      <a:r>
                        <a:rPr lang="ru-RU" i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2019 год</a:t>
                      </a:r>
                    </a:p>
                  </a:txBody>
                  <a:tcPr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81167">
                <a:tc>
                  <a:txBody>
                    <a:bodyPr/>
                    <a:lstStyle/>
                    <a:p>
                      <a:pPr algn="ctr"/>
                      <a:r>
                        <a:rPr lang="ru-RU" sz="1600" b="1" i="1" dirty="0"/>
                        <a:t>Безвозмездные поступления ВСЕГО:</a:t>
                      </a:r>
                      <a:endParaRPr lang="ru-RU" sz="1200" b="1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800" dirty="0"/>
                    </a:p>
                    <a:p>
                      <a:pPr algn="ctr"/>
                      <a:r>
                        <a:rPr lang="ru-RU" sz="1800" dirty="0"/>
                        <a:t>1230,5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800" dirty="0"/>
                    </a:p>
                    <a:p>
                      <a:pPr algn="ctr"/>
                      <a:r>
                        <a:rPr lang="ru-RU" sz="1800" dirty="0"/>
                        <a:t>1409,5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800" dirty="0"/>
                    </a:p>
                    <a:p>
                      <a:pPr algn="ctr"/>
                      <a:r>
                        <a:rPr lang="ru-RU" sz="1800" dirty="0"/>
                        <a:t>1096,4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98849">
                <a:tc>
                  <a:txBody>
                    <a:bodyPr/>
                    <a:lstStyle/>
                    <a:p>
                      <a:pPr algn="ctr"/>
                      <a:r>
                        <a:rPr lang="ru-RU" sz="1600" b="1" i="1" dirty="0"/>
                        <a:t>В</a:t>
                      </a:r>
                      <a:r>
                        <a:rPr lang="ru-RU" sz="1600" b="1" i="1" baseline="0" dirty="0"/>
                        <a:t> том числе:</a:t>
                      </a:r>
                      <a:endParaRPr lang="ru-RU" sz="1600" b="1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97984">
                <a:tc>
                  <a:txBody>
                    <a:bodyPr/>
                    <a:lstStyle/>
                    <a:p>
                      <a:pPr algn="ctr"/>
                      <a:r>
                        <a:rPr lang="ru-RU" sz="1600" b="1" i="1" dirty="0"/>
                        <a:t>Субвенции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800" dirty="0"/>
                    </a:p>
                    <a:p>
                      <a:pPr algn="ctr"/>
                      <a:r>
                        <a:rPr lang="ru-RU" sz="1800" dirty="0"/>
                        <a:t>173,5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800" dirty="0"/>
                    </a:p>
                    <a:p>
                      <a:pPr algn="ctr"/>
                      <a:r>
                        <a:rPr lang="ru-RU" sz="1800" dirty="0"/>
                        <a:t>173,5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800" dirty="0"/>
                    </a:p>
                    <a:p>
                      <a:pPr algn="ctr"/>
                      <a:r>
                        <a:rPr lang="ru-RU" sz="1800" dirty="0"/>
                        <a:t>0,2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051640">
                <a:tc>
                  <a:txBody>
                    <a:bodyPr/>
                    <a:lstStyle/>
                    <a:p>
                      <a:pPr algn="ctr"/>
                      <a:r>
                        <a:rPr lang="ru-RU" sz="1600" b="1" i="1" dirty="0"/>
                        <a:t>Иные межбюджетные трансферты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800" dirty="0"/>
                    </a:p>
                    <a:p>
                      <a:pPr algn="ctr"/>
                      <a:r>
                        <a:rPr lang="ru-RU" sz="1800" dirty="0"/>
                        <a:t>1057,0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800" dirty="0"/>
                    </a:p>
                    <a:p>
                      <a:pPr algn="ctr"/>
                      <a:r>
                        <a:rPr lang="ru-RU" sz="1800" dirty="0"/>
                        <a:t>1236,0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800" dirty="0"/>
                    </a:p>
                    <a:p>
                      <a:pPr algn="ctr"/>
                      <a:r>
                        <a:rPr lang="ru-RU" sz="1800" dirty="0"/>
                        <a:t>1096,2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Содержимое 6" descr="дизайн 3.jpg"/>
          <p:cNvPicPr>
            <a:picLocks noChangeAspect="1"/>
          </p:cNvPicPr>
          <p:nvPr/>
        </p:nvPicPr>
        <p:blipFill>
          <a:blip r:embed="rId2" cstate="print">
            <a:lum bright="10000" contrast="-10000"/>
          </a:blip>
          <a:stretch>
            <a:fillRect/>
          </a:stretch>
        </p:blipFill>
        <p:spPr>
          <a:xfrm>
            <a:off x="0" y="0"/>
            <a:ext cx="9179169" cy="6858000"/>
          </a:xfrm>
          <a:prstGeom prst="rect">
            <a:avLst/>
          </a:prstGeom>
          <a:scene3d>
            <a:camera prst="perspectiveFront"/>
            <a:lightRig rig="threePt" dir="t"/>
          </a:scene3d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214290"/>
            <a:ext cx="8229600" cy="1214446"/>
          </a:xfrm>
        </p:spPr>
        <p:txBody>
          <a:bodyPr>
            <a:noAutofit/>
          </a:bodyPr>
          <a:lstStyle/>
          <a:p>
            <a:pPr algn="ctr"/>
            <a:r>
              <a:rPr lang="ru-RU" sz="2800" b="1" dirty="0">
                <a:solidFill>
                  <a:schemeClr val="bg2">
                    <a:lumMod val="10000"/>
                  </a:schemeClr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Расходы проекта бюджета </a:t>
            </a:r>
            <a:br>
              <a:rPr lang="ru-RU" sz="2800" b="1" dirty="0">
                <a:solidFill>
                  <a:schemeClr val="bg2">
                    <a:lumMod val="10000"/>
                  </a:schemeClr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800" b="1" dirty="0">
                <a:solidFill>
                  <a:schemeClr val="bg2">
                    <a:lumMod val="10000"/>
                  </a:schemeClr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Камышевского сельского поселения Зимовниковского района на 2018 год</a:t>
            </a:r>
            <a:endParaRPr lang="ru-RU" sz="2800" dirty="0">
              <a:solidFill>
                <a:schemeClr val="bg2">
                  <a:lumMod val="10000"/>
                </a:schemeClr>
              </a:soli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Овал 5"/>
          <p:cNvSpPr/>
          <p:nvPr/>
        </p:nvSpPr>
        <p:spPr>
          <a:xfrm>
            <a:off x="2786050" y="2857496"/>
            <a:ext cx="3143272" cy="1928826"/>
          </a:xfrm>
          <a:prstGeom prst="ellipse">
            <a:avLst/>
          </a:prstGeom>
          <a:solidFill>
            <a:srgbClr val="83C937"/>
          </a:solidFill>
          <a:ln>
            <a:solidFill>
              <a:srgbClr val="047E0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Всего 9507,2 тыс.руб.</a:t>
            </a:r>
          </a:p>
        </p:txBody>
      </p:sp>
      <p:sp>
        <p:nvSpPr>
          <p:cNvPr id="15" name="Овал 14"/>
          <p:cNvSpPr/>
          <p:nvPr/>
        </p:nvSpPr>
        <p:spPr>
          <a:xfrm>
            <a:off x="6143636" y="2928934"/>
            <a:ext cx="2286016" cy="1357322"/>
          </a:xfrm>
          <a:prstGeom prst="ellipse">
            <a:avLst/>
          </a:prstGeom>
          <a:solidFill>
            <a:srgbClr val="92D050"/>
          </a:solidFill>
          <a:ln>
            <a:solidFill>
              <a:srgbClr val="047E0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>
                <a:solidFill>
                  <a:schemeClr val="bg1"/>
                </a:solidFill>
              </a:rPr>
              <a:t>Образование</a:t>
            </a:r>
          </a:p>
          <a:p>
            <a:pPr algn="ctr"/>
            <a:r>
              <a:rPr lang="ru-RU" sz="1400" dirty="0">
                <a:solidFill>
                  <a:schemeClr val="bg1"/>
                </a:solidFill>
              </a:rPr>
              <a:t>20,0 т.р.</a:t>
            </a:r>
          </a:p>
          <a:p>
            <a:pPr algn="ctr"/>
            <a:r>
              <a:rPr lang="ru-RU" sz="1400" dirty="0">
                <a:solidFill>
                  <a:schemeClr val="bg1"/>
                </a:solidFill>
              </a:rPr>
              <a:t>0,2 %</a:t>
            </a:r>
          </a:p>
        </p:txBody>
      </p:sp>
      <p:sp>
        <p:nvSpPr>
          <p:cNvPr id="16" name="Овал 15"/>
          <p:cNvSpPr/>
          <p:nvPr/>
        </p:nvSpPr>
        <p:spPr>
          <a:xfrm>
            <a:off x="5357818" y="1571612"/>
            <a:ext cx="2214578" cy="1357322"/>
          </a:xfrm>
          <a:prstGeom prst="ellipse">
            <a:avLst/>
          </a:prstGeom>
          <a:solidFill>
            <a:srgbClr val="92D050"/>
          </a:solidFill>
          <a:ln>
            <a:solidFill>
              <a:srgbClr val="047E0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>
                <a:solidFill>
                  <a:schemeClr val="bg1"/>
                </a:solidFill>
              </a:rPr>
              <a:t>Национальная экономика </a:t>
            </a:r>
          </a:p>
          <a:p>
            <a:pPr algn="ctr"/>
            <a:r>
              <a:rPr lang="ru-RU" sz="1400" dirty="0">
                <a:solidFill>
                  <a:schemeClr val="bg1"/>
                </a:solidFill>
              </a:rPr>
              <a:t>50,0 т. р.</a:t>
            </a:r>
          </a:p>
          <a:p>
            <a:pPr algn="ctr"/>
            <a:r>
              <a:rPr lang="ru-RU" sz="1400" dirty="0">
                <a:solidFill>
                  <a:schemeClr val="bg1"/>
                </a:solidFill>
              </a:rPr>
              <a:t>0,5%</a:t>
            </a:r>
          </a:p>
        </p:txBody>
      </p:sp>
      <p:sp>
        <p:nvSpPr>
          <p:cNvPr id="17" name="Овал 16"/>
          <p:cNvSpPr/>
          <p:nvPr/>
        </p:nvSpPr>
        <p:spPr>
          <a:xfrm>
            <a:off x="3500430" y="1500174"/>
            <a:ext cx="1857388" cy="1071570"/>
          </a:xfrm>
          <a:prstGeom prst="ellipse">
            <a:avLst/>
          </a:prstGeom>
          <a:solidFill>
            <a:srgbClr val="92D050"/>
          </a:solidFill>
          <a:ln>
            <a:solidFill>
              <a:srgbClr val="047E0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>
                <a:solidFill>
                  <a:schemeClr val="bg1"/>
                </a:solidFill>
              </a:rPr>
              <a:t>Национальная оборона</a:t>
            </a:r>
          </a:p>
          <a:p>
            <a:pPr algn="ctr"/>
            <a:r>
              <a:rPr lang="ru-RU" sz="1400" dirty="0">
                <a:solidFill>
                  <a:schemeClr val="bg1"/>
                </a:solidFill>
              </a:rPr>
              <a:t>173,3 т.р.</a:t>
            </a:r>
          </a:p>
          <a:p>
            <a:pPr algn="ctr"/>
            <a:r>
              <a:rPr lang="ru-RU" sz="1400" dirty="0">
                <a:solidFill>
                  <a:schemeClr val="bg1"/>
                </a:solidFill>
              </a:rPr>
              <a:t>1,8 %</a:t>
            </a:r>
          </a:p>
        </p:txBody>
      </p:sp>
      <p:sp>
        <p:nvSpPr>
          <p:cNvPr id="18" name="Овал 17"/>
          <p:cNvSpPr/>
          <p:nvPr/>
        </p:nvSpPr>
        <p:spPr>
          <a:xfrm>
            <a:off x="1142976" y="2000240"/>
            <a:ext cx="2357454" cy="1000132"/>
          </a:xfrm>
          <a:prstGeom prst="ellipse">
            <a:avLst/>
          </a:prstGeom>
          <a:solidFill>
            <a:srgbClr val="92D050"/>
          </a:solidFill>
          <a:ln>
            <a:solidFill>
              <a:srgbClr val="047E0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>
                <a:solidFill>
                  <a:schemeClr val="bg1"/>
                </a:solidFill>
              </a:rPr>
              <a:t>Общегосударственные вопросы</a:t>
            </a:r>
          </a:p>
          <a:p>
            <a:pPr algn="ctr"/>
            <a:r>
              <a:rPr lang="ru-RU" sz="1400" dirty="0">
                <a:solidFill>
                  <a:schemeClr val="bg1"/>
                </a:solidFill>
              </a:rPr>
              <a:t>5062,8 т. р.</a:t>
            </a:r>
          </a:p>
          <a:p>
            <a:pPr algn="ctr"/>
            <a:r>
              <a:rPr lang="ru-RU" sz="1400" dirty="0">
                <a:solidFill>
                  <a:schemeClr val="bg1"/>
                </a:solidFill>
              </a:rPr>
              <a:t>23,5%</a:t>
            </a:r>
          </a:p>
        </p:txBody>
      </p:sp>
      <p:sp>
        <p:nvSpPr>
          <p:cNvPr id="19" name="Овал 18"/>
          <p:cNvSpPr/>
          <p:nvPr/>
        </p:nvSpPr>
        <p:spPr>
          <a:xfrm>
            <a:off x="5572132" y="4429132"/>
            <a:ext cx="3357586" cy="1143008"/>
          </a:xfrm>
          <a:prstGeom prst="ellipse">
            <a:avLst/>
          </a:prstGeom>
          <a:solidFill>
            <a:srgbClr val="92D050"/>
          </a:solidFill>
          <a:ln>
            <a:solidFill>
              <a:srgbClr val="047E0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>
                <a:solidFill>
                  <a:schemeClr val="bg1"/>
                </a:solidFill>
              </a:rPr>
              <a:t>Культура, кинематография</a:t>
            </a:r>
          </a:p>
          <a:p>
            <a:pPr algn="ctr"/>
            <a:r>
              <a:rPr lang="ru-RU" sz="1400" dirty="0">
                <a:solidFill>
                  <a:schemeClr val="bg1"/>
                </a:solidFill>
              </a:rPr>
              <a:t>3522,9 т.р.</a:t>
            </a:r>
          </a:p>
          <a:p>
            <a:pPr algn="ctr"/>
            <a:r>
              <a:rPr lang="ru-RU" sz="1400" dirty="0">
                <a:solidFill>
                  <a:schemeClr val="bg1"/>
                </a:solidFill>
              </a:rPr>
              <a:t>37,1 %</a:t>
            </a:r>
          </a:p>
        </p:txBody>
      </p:sp>
      <p:sp>
        <p:nvSpPr>
          <p:cNvPr id="20" name="Овал 19"/>
          <p:cNvSpPr/>
          <p:nvPr/>
        </p:nvSpPr>
        <p:spPr>
          <a:xfrm>
            <a:off x="3000364" y="5072074"/>
            <a:ext cx="2143140" cy="1214470"/>
          </a:xfrm>
          <a:prstGeom prst="ellipse">
            <a:avLst/>
          </a:prstGeom>
          <a:solidFill>
            <a:srgbClr val="92D050"/>
          </a:solidFill>
          <a:ln>
            <a:solidFill>
              <a:srgbClr val="047E0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400" dirty="0">
              <a:solidFill>
                <a:srgbClr val="002060"/>
              </a:solidFill>
            </a:endParaRPr>
          </a:p>
          <a:p>
            <a:pPr algn="ctr"/>
            <a:r>
              <a:rPr lang="ru-RU" sz="1400" dirty="0">
                <a:solidFill>
                  <a:schemeClr val="bg1"/>
                </a:solidFill>
              </a:rPr>
              <a:t>Социальная политика</a:t>
            </a:r>
          </a:p>
          <a:p>
            <a:pPr algn="ctr"/>
            <a:r>
              <a:rPr lang="ru-RU" sz="1400" dirty="0">
                <a:solidFill>
                  <a:schemeClr val="bg1"/>
                </a:solidFill>
              </a:rPr>
              <a:t>60,9 т. р.</a:t>
            </a:r>
          </a:p>
          <a:p>
            <a:pPr algn="ctr"/>
            <a:r>
              <a:rPr lang="ru-RU" sz="1400" dirty="0">
                <a:solidFill>
                  <a:schemeClr val="bg1"/>
                </a:solidFill>
              </a:rPr>
              <a:t>0,6 %</a:t>
            </a:r>
          </a:p>
          <a:p>
            <a:pPr algn="ctr"/>
            <a:r>
              <a:rPr lang="ru-RU" sz="1400" dirty="0">
                <a:solidFill>
                  <a:srgbClr val="002060"/>
                </a:solidFill>
              </a:rPr>
              <a:t> </a:t>
            </a:r>
          </a:p>
        </p:txBody>
      </p:sp>
      <p:sp>
        <p:nvSpPr>
          <p:cNvPr id="21" name="Овал 20"/>
          <p:cNvSpPr/>
          <p:nvPr/>
        </p:nvSpPr>
        <p:spPr>
          <a:xfrm>
            <a:off x="428596" y="3643314"/>
            <a:ext cx="2214578" cy="1357322"/>
          </a:xfrm>
          <a:prstGeom prst="ellipse">
            <a:avLst/>
          </a:prstGeom>
          <a:solidFill>
            <a:srgbClr val="92D050"/>
          </a:solidFill>
          <a:ln>
            <a:solidFill>
              <a:srgbClr val="047E0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>
                <a:solidFill>
                  <a:schemeClr val="bg1"/>
                </a:solidFill>
              </a:rPr>
              <a:t>Физическая культура</a:t>
            </a:r>
          </a:p>
          <a:p>
            <a:pPr algn="ctr"/>
            <a:r>
              <a:rPr lang="ru-RU" sz="1400" dirty="0">
                <a:solidFill>
                  <a:schemeClr val="bg1"/>
                </a:solidFill>
              </a:rPr>
              <a:t>30,0 т.р.</a:t>
            </a:r>
          </a:p>
          <a:p>
            <a:pPr algn="ctr"/>
            <a:r>
              <a:rPr lang="ru-RU" sz="1400" dirty="0">
                <a:solidFill>
                  <a:schemeClr val="bg1"/>
                </a:solidFill>
              </a:rPr>
              <a:t>0,3 %</a:t>
            </a:r>
          </a:p>
        </p:txBody>
      </p:sp>
      <p:cxnSp>
        <p:nvCxnSpPr>
          <p:cNvPr id="24" name="Прямая соединительная линия 23"/>
          <p:cNvCxnSpPr>
            <a:endCxn id="18" idx="5"/>
          </p:cNvCxnSpPr>
          <p:nvPr/>
        </p:nvCxnSpPr>
        <p:spPr>
          <a:xfrm rot="10800000">
            <a:off x="3155190" y="2853906"/>
            <a:ext cx="273803" cy="14646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Прямая соединительная линия 24"/>
          <p:cNvCxnSpPr/>
          <p:nvPr/>
        </p:nvCxnSpPr>
        <p:spPr>
          <a:xfrm rot="5400000" flipH="1" flipV="1">
            <a:off x="4214810" y="2714620"/>
            <a:ext cx="28575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Прямая соединительная линия 26"/>
          <p:cNvCxnSpPr/>
          <p:nvPr/>
        </p:nvCxnSpPr>
        <p:spPr>
          <a:xfrm>
            <a:off x="5929322" y="3714752"/>
            <a:ext cx="214314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Прямая соединительная линия 27"/>
          <p:cNvCxnSpPr/>
          <p:nvPr/>
        </p:nvCxnSpPr>
        <p:spPr>
          <a:xfrm flipV="1">
            <a:off x="5286380" y="2714620"/>
            <a:ext cx="357190" cy="28575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Прямая соединительная линия 32"/>
          <p:cNvCxnSpPr/>
          <p:nvPr/>
        </p:nvCxnSpPr>
        <p:spPr>
          <a:xfrm rot="16200000" flipV="1">
            <a:off x="5643570" y="4357694"/>
            <a:ext cx="285752" cy="28575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Прямая соединительная линия 34"/>
          <p:cNvCxnSpPr>
            <a:stCxn id="20" idx="0"/>
          </p:cNvCxnSpPr>
          <p:nvPr/>
        </p:nvCxnSpPr>
        <p:spPr>
          <a:xfrm rot="5400000" flipH="1" flipV="1">
            <a:off x="3929058" y="4929198"/>
            <a:ext cx="285752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Прямая соединительная линия 36"/>
          <p:cNvCxnSpPr/>
          <p:nvPr/>
        </p:nvCxnSpPr>
        <p:spPr>
          <a:xfrm>
            <a:off x="2643174" y="4071942"/>
            <a:ext cx="142876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Бумажная">
  <a:themeElements>
    <a:clrScheme name="Бумажная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Бумажная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Бумажная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2223</TotalTime>
  <Words>787</Words>
  <Application>Microsoft Office PowerPoint</Application>
  <PresentationFormat>Экран (4:3)</PresentationFormat>
  <Paragraphs>235</Paragraphs>
  <Slides>15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8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24" baseType="lpstr">
      <vt:lpstr>Bookman Old Style</vt:lpstr>
      <vt:lpstr>Calibri</vt:lpstr>
      <vt:lpstr>Candara</vt:lpstr>
      <vt:lpstr>Constantia</vt:lpstr>
      <vt:lpstr>Times New Roman</vt:lpstr>
      <vt:lpstr>Verdana</vt:lpstr>
      <vt:lpstr>Wingdings</vt:lpstr>
      <vt:lpstr>Wingdings 2</vt:lpstr>
      <vt:lpstr>Бумажная</vt:lpstr>
      <vt:lpstr> ПРОЕКТ РЕШЕНИЯ СОБРАНИЯ ДЕПУТАТОВ «О БЮДЖЕТЕ КАМЫШЕВСКОГО СЕЛЬСКОГО ПОСЕЛЕНИЯ ЗИМОВНИКОВСКОГО РАЙОНА НА 2017   И ПЛАНОВЫЙ ПЕРИОД  2019 И 2020 ГОДОВ</vt:lpstr>
      <vt:lpstr>Основа формирования проекта бюджета Камышевского сельского поселения Зимовниковского  района  на 2018 год и на плановый период 2019 и 2020 годов</vt:lpstr>
      <vt:lpstr>         Проект бюджета Камышевского сельского поселения Зимовниковского района на 2018 год и плановый период 2019 и 2020 годов содержит приоритетные пути реализации бюджетной политики </vt:lpstr>
      <vt:lpstr> Основные характеристики проекта бюджета Камышевского сельского поселения Зимовниковского района на 2018-2020 годы                                                                                      тыс.рублей</vt:lpstr>
      <vt:lpstr>Основные параметры проекта бюджета Камышевского сельского поселения                                                                                             Зимовниковского района          тыс.рублей</vt:lpstr>
      <vt:lpstr>СТРУКТУРА  ДОХОДОВ ПРОЕКТА   БЮДЖЕТА КАМЫШЕВСКОГО СЕЛЬСКОГО ПОСЕЛЕНИЯ ЗИМОВНИКОВСКОГО  РАЙОНА</vt:lpstr>
      <vt:lpstr>Структура собственных доходов проекта бюджета Камышевского сельского поселения Зимовниковского района в 2018-2020 годах  тыс. руб. </vt:lpstr>
      <vt:lpstr>         Безвозмездные поступления проекта бюджета Камышевского сельского поселения Зимовниковского района 2018-2020 годах                                                      тыс.руб.</vt:lpstr>
      <vt:lpstr>Расходы проекта бюджета  Камышевского сельского поселения Зимовниковского района на 2018 год</vt:lpstr>
      <vt:lpstr>Презентация PowerPoint</vt:lpstr>
      <vt:lpstr>Расходы проекта бюджета Камышевского сельского  поселения Зимовниковского района,  формируемые в рамках муниципальных программ Камышевского сельского поселения, и непрограммные расходы</vt:lpstr>
      <vt:lpstr> </vt:lpstr>
      <vt:lpstr>Раздел «Жилищно-коммунальное хозяйство»</vt:lpstr>
      <vt:lpstr>    МУНИЦИПАЛЬНЫЕ ПРОГРАММЫ СОЦИАЛЬНОЙ НАПРАВЛЕННОСТИ В ПРОЕКТЕ  БЮДЖЕТА КАМЫШЕВСКОГО СЕЛЬСКОГО ПОСЕЛЕНИЯ ЗИМОВНИКОВСКОГО РАЙОНА 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Финансовый отдел Администрации Зимовниковского района Бюджет Зимовниковского района на 2017 год и плановый период 2018-2019 годов</dc:title>
  <dc:creator>user</dc:creator>
  <cp:lastModifiedBy>User</cp:lastModifiedBy>
  <cp:revision>271</cp:revision>
  <dcterms:modified xsi:type="dcterms:W3CDTF">2017-11-24T06:31:44Z</dcterms:modified>
</cp:coreProperties>
</file>