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6"/>
  </p:notesMasterIdLst>
  <p:sldIdLst>
    <p:sldId id="308" r:id="rId2"/>
    <p:sldId id="256" r:id="rId3"/>
    <p:sldId id="258" r:id="rId4"/>
    <p:sldId id="260" r:id="rId5"/>
    <p:sldId id="261" r:id="rId6"/>
    <p:sldId id="284" r:id="rId7"/>
    <p:sldId id="264" r:id="rId8"/>
    <p:sldId id="269" r:id="rId9"/>
    <p:sldId id="267" r:id="rId10"/>
    <p:sldId id="268" r:id="rId11"/>
    <p:sldId id="270" r:id="rId12"/>
    <p:sldId id="312" r:id="rId13"/>
    <p:sldId id="273" r:id="rId14"/>
    <p:sldId id="313" r:id="rId15"/>
    <p:sldId id="274" r:id="rId16"/>
    <p:sldId id="276" r:id="rId17"/>
    <p:sldId id="282" r:id="rId18"/>
    <p:sldId id="283" r:id="rId19"/>
    <p:sldId id="285" r:id="rId20"/>
    <p:sldId id="286" r:id="rId21"/>
    <p:sldId id="288" r:id="rId22"/>
    <p:sldId id="293" r:id="rId23"/>
    <p:sldId id="294" r:id="rId24"/>
    <p:sldId id="309" r:id="rId2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EB43"/>
    <a:srgbClr val="00FFCC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17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</a:t>
            </a:r>
            <a:r>
              <a:rPr lang="ru-RU" dirty="0">
                <a:solidFill>
                  <a:schemeClr val="tx1"/>
                </a:solidFill>
              </a:rPr>
              <a:t>местного </a:t>
            </a:r>
            <a:r>
              <a:rPr lang="ru-RU" sz="1800" dirty="0">
                <a:solidFill>
                  <a:schemeClr val="tx1"/>
                </a:solidFill>
              </a:rPr>
              <a:t>бюджета в 2020 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1080.7</c:v>
                </c:pt>
                <c:pt idx="1">
                  <c:v>855.5</c:v>
                </c:pt>
                <c:pt idx="2">
                  <c:v>486.7</c:v>
                </c:pt>
                <c:pt idx="3">
                  <c:v>3772.1</c:v>
                </c:pt>
                <c:pt idx="4">
                  <c:v>94.2</c:v>
                </c:pt>
                <c:pt idx="5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1139.5999999999999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1190.0999999999999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Val val="1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axPos val="b"/>
        <c:numFmt formatCode="General" sourceLinked="1"/>
        <c:majorTickMark val="none"/>
        <c:tickLblPos val="nextTo"/>
        <c:crossAx val="102637952"/>
        <c:crosses val="autoZero"/>
        <c:auto val="1"/>
        <c:lblAlgn val="ctr"/>
        <c:lblOffset val="100"/>
      </c:catAx>
      <c:valAx>
        <c:axId val="102637952"/>
        <c:scaling>
          <c:orientation val="minMax"/>
        </c:scaling>
        <c:axPos val="l"/>
        <c:numFmt formatCode="General" sourceLinked="1"/>
        <c:maj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tickLblPos val="none"/>
        <c:crossAx val="102637952"/>
        <c:crosses val="autoZero"/>
      </c:ser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Val val="1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axPos val="b"/>
        <c:numFmt formatCode="General" sourceLinked="1"/>
        <c:majorTickMark val="none"/>
        <c:tickLblPos val="nextTo"/>
        <c:crossAx val="115726592"/>
        <c:crosses val="autoZero"/>
        <c:auto val="1"/>
        <c:lblAlgn val="ctr"/>
        <c:lblOffset val="100"/>
      </c:catAx>
      <c:valAx>
        <c:axId val="115726592"/>
        <c:scaling>
          <c:orientation val="minMax"/>
        </c:scaling>
        <c:axPos val="l"/>
        <c:numFmt formatCode="General" sourceLinked="1"/>
        <c:maj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tickLblPos val="none"/>
        <c:crossAx val="115726592"/>
        <c:crosses val="autoZero"/>
      </c:serAx>
    </c:plotArea>
    <c:legend>
      <c:legendPos val="b"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dLbls>
            <c:spPr>
              <a:ln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4246.4000000000005</c:v>
                </c:pt>
                <c:pt idx="1">
                  <c:v>3491</c:v>
                </c:pt>
                <c:pt idx="2">
                  <c:v>4140.3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208</c:v>
                </c:pt>
                <c:pt idx="1">
                  <c:v>214.4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196.5</c:v>
                </c:pt>
                <c:pt idx="1">
                  <c:v>202.4</c:v>
                </c:pt>
                <c:pt idx="2">
                  <c:v>208.5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3179.5</c:v>
                </c:pt>
                <c:pt idx="1">
                  <c:v>17150.2</c:v>
                </c:pt>
                <c:pt idx="2">
                  <c:v>2002.8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66.599999999999994</c:v>
                </c:pt>
                <c:pt idx="1">
                  <c:v>66.599999999999994</c:v>
                </c:pt>
                <c:pt idx="2">
                  <c:v>66.599999999999994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417-4ACD-A056-4A6DD40F51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spPr>
            <a:solidFill>
              <a:srgbClr val="89175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5416224521677015E-2"/>
                  <c:y val="-7.619024764830101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1-4A7B-A28E-7EF76EB56C32}"/>
                </c:ext>
              </c:extLst>
            </c:dLbl>
            <c:dLbl>
              <c:idx val="1"/>
              <c:layout>
                <c:manualLayout>
                  <c:x val="1.6445792337555727E-2"/>
                  <c:y val="-9.31214137923680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1-4A7B-A28E-7EF76EB56C32}"/>
                </c:ext>
              </c:extLst>
            </c:dLbl>
            <c:dLbl>
              <c:idx val="2"/>
              <c:layout>
                <c:manualLayout>
                  <c:x val="1.7940864368242888E-2"/>
                  <c:y val="-7.6190247648300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F1-4A7B-A28E-7EF76EB56C32}"/>
                </c:ext>
              </c:extLst>
            </c:dLbl>
            <c:dLbl>
              <c:idx val="3"/>
              <c:layout>
                <c:manualLayout>
                  <c:x val="2.0931008429617114E-2"/>
                  <c:y val="-9.523780956037676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53.4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417-4ACD-A056-4A6DD40F51A9}"/>
            </c:ext>
          </c:extLst>
        </c:ser>
        <c:dLbls>
          <c:showVal val="1"/>
        </c:dLbls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2571008"/>
        <c:crosses val="autoZero"/>
        <c:auto val="1"/>
        <c:lblAlgn val="ctr"/>
        <c:lblOffset val="10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86259379192825"/>
          <c:w val="0.99974288246988663"/>
          <c:h val="0.1455747347522991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Соцполитика</c:v>
                </c:pt>
                <c:pt idx="1">
                  <c:v>Образование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  <c:pt idx="6">
                  <c:v>Охрана окружающей среды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8.0000000000000019E-3</c:v>
                </c:pt>
                <c:pt idx="1">
                  <c:v>2.0000000000000005E-3</c:v>
                </c:pt>
                <c:pt idx="2" formatCode="0.0%">
                  <c:v>2.5999999999999999E-2</c:v>
                </c:pt>
                <c:pt idx="3" formatCode="0%">
                  <c:v>0.53300000000000003</c:v>
                </c:pt>
                <c:pt idx="4" formatCode="0.0%">
                  <c:v>2.5000000000000001E-2</c:v>
                </c:pt>
                <c:pt idx="5">
                  <c:v>0.39900000000000008</c:v>
                </c:pt>
                <c:pt idx="6" formatCode="0.000%">
                  <c:v>8.0000000000000015E-4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5773215490209868E-2"/>
                  <c:y val="5.735655232960216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260384056425079E-2"/>
                      <c:h val="4.6824578978251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8-4CAB-A9B5-F60EDC5415A7}"/>
                </c:ext>
              </c:extLst>
            </c:dLbl>
            <c:dLbl>
              <c:idx val="1"/>
              <c:layout>
                <c:manualLayout>
                  <c:x val="7.2487168566215218E-2"/>
                  <c:y val="0.10502955105571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17150,2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E-4053-89DC-41DBA17C5D3C}"/>
                </c:ext>
              </c:extLst>
            </c:dLbl>
            <c:dLbl>
              <c:idx val="2"/>
              <c:layout>
                <c:manualLayout>
                  <c:x val="3.2216519362762319E-2"/>
                  <c:y val="3.9948710493211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2002,8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E-4053-89DC-41DBA17C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Проект 2020 год</c:v>
                </c:pt>
                <c:pt idx="1">
                  <c:v>Проект 2021 год</c:v>
                </c:pt>
                <c:pt idx="2">
                  <c:v>Проект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3179.5</c:v>
                </c:pt>
                <c:pt idx="1">
                  <c:v>17150.2</c:v>
                </c:pt>
                <c:pt idx="2">
                  <c:v>2002.8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/>
        <c:gapWidth val="219"/>
        <c:overlap val="-27"/>
        <c:axId val="102199296"/>
        <c:axId val="102200832"/>
      </c:barChart>
      <c:catAx>
        <c:axId val="102199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200832"/>
        <c:crosses val="autoZero"/>
        <c:auto val="1"/>
        <c:lblAlgn val="ctr"/>
        <c:lblOffset val="100"/>
      </c:catAx>
      <c:valAx>
        <c:axId val="102200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1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0.10092</cdr:x>
      <cdr:y>0.07143</cdr:y>
    </cdr:from>
    <cdr:to>
      <cdr:x>0.10933</cdr:x>
      <cdr:y>0.13095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714380" y="571504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0.17661</cdr:x>
      <cdr:y>0.07143</cdr:y>
    </cdr:from>
    <cdr:to>
      <cdr:x>0.18502</cdr:x>
      <cdr:y>0.14286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1321603" y="607223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0.18502</cdr:x>
      <cdr:y>0.07143</cdr:y>
    </cdr:from>
    <cdr:to>
      <cdr:x>0.21866</cdr:x>
      <cdr:y>0.13095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1535917" y="46434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0.29434</cdr:x>
      <cdr:y>0.26191</cdr:y>
    </cdr:from>
    <cdr:to>
      <cdr:x>0.30275</cdr:x>
      <cdr:y>0.33333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>
          <a:off x="2321735" y="1750231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0.31116</cdr:x>
      <cdr:y>0.25</cdr:y>
    </cdr:from>
    <cdr:to>
      <cdr:x>0.3448</cdr:x>
      <cdr:y>0.30953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 flipH="1" flipV="1">
          <a:off x="2607487" y="153591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0.27381</cdr:y>
    </cdr:from>
    <cdr:to>
      <cdr:x>0.10092</cdr:x>
      <cdr:y>0.33333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rot="5400000" flipH="1" flipV="1">
          <a:off x="642942" y="1785950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0.44048</cdr:y>
    </cdr:from>
    <cdr:to>
      <cdr:x>0.10092</cdr:x>
      <cdr:y>0.5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642955" y="2786069"/>
          <a:ext cx="357166" cy="7143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0.28593</cdr:x>
      <cdr:y>0.44048</cdr:y>
    </cdr:from>
    <cdr:to>
      <cdr:x>0.31116</cdr:x>
      <cdr:y>0.50001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2357438" y="2714661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0.10092</cdr:x>
      <cdr:y>0.63095</cdr:y>
    </cdr:from>
    <cdr:to>
      <cdr:x>0.10092</cdr:x>
      <cdr:y>0.70238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5400000" flipH="1" flipV="1">
          <a:off x="642944" y="4000528"/>
          <a:ext cx="4286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0.1682</cdr:x>
      <cdr:y>0.64286</cdr:y>
    </cdr:from>
    <cdr:to>
      <cdr:x>0.19343</cdr:x>
      <cdr:y>0.70239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rot="5400000" flipH="1" flipV="1">
          <a:off x="1357305" y="3929108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Камышевского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2021-2022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2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4608512" cy="17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57705182"/>
              </p:ext>
            </p:extLst>
          </p:nvPr>
        </p:nvGraphicFramePr>
        <p:xfrm>
          <a:off x="214282" y="1340768"/>
          <a:ext cx="871540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908720"/>
            <a:ext cx="810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бюджет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0"/>
            <a:ext cx="7243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6" y="5157192"/>
            <a:ext cx="2074369" cy="155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061860255"/>
              </p:ext>
            </p:extLst>
          </p:nvPr>
        </p:nvGraphicFramePr>
        <p:xfrm>
          <a:off x="214282" y="1411274"/>
          <a:ext cx="8715436" cy="3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0" y="4980867"/>
            <a:ext cx="24855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0671"/>
            <a:ext cx="8305800" cy="513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452321"/>
              </p:ext>
            </p:extLst>
          </p:nvPr>
        </p:nvGraphicFramePr>
        <p:xfrm>
          <a:off x="899592" y="1540800"/>
          <a:ext cx="7704855" cy="47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44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7005">
                <a:tc gridSpan="2"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</a:t>
                      </a:r>
                    </a:p>
                    <a:p>
                      <a:pPr algn="ctr"/>
                      <a:r>
                        <a:rPr lang="ru-RU" dirty="0"/>
                        <a:t>( 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1 667,6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14 776,7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1 459,4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208,2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214,6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7662">
                <a:tc gridSpan="2"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  <a:r>
                        <a:rPr lang="ru-RU" baseline="0" dirty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14 562,1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55712" cy="84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623554110"/>
              </p:ext>
            </p:extLst>
          </p:nvPr>
        </p:nvGraphicFramePr>
        <p:xfrm>
          <a:off x="857224" y="857232"/>
          <a:ext cx="828026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759" y="1484784"/>
            <a:ext cx="10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75" y="3789040"/>
            <a:ext cx="10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11376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91192" cy="1008112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000" dirty="0">
                <a:latin typeface="+mn-lt"/>
              </a:rPr>
              <a:t>Основные приоритеты и подходы к формированию расходов бюджета Камышевского сельского поселения Зимовниковского района на 2020-2022 годы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7835208" cy="2585576"/>
          </a:xfr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r>
              <a:rPr lang="ru-RU" sz="1800" dirty="0"/>
              <a:t>Исходные данные на 2020 и 2022 годы –утвержденные ассигнования решением от 27.12.2018 № 175 « О бюджете Зимовниковского района на 2019 год и на  плановый период 2020 и 2021 годов, на 2022 год –бюджетные ассигнования 2021 года , установленные  этим решением.</a:t>
            </a:r>
          </a:p>
          <a:p>
            <a:r>
              <a:rPr lang="ru-RU" sz="1800" dirty="0"/>
              <a:t>Индексация социальных выплат исходя из уровня инфляции с 1 января 2020 годя на 3,8 процента , с 1 января 2021 года на 4,0 процента ,с  1 января 2022 года на 4,0 процента</a:t>
            </a:r>
          </a:p>
          <a:p>
            <a:r>
              <a:rPr lang="ru-RU" sz="1800" dirty="0"/>
              <a:t>Индексация размеров оплаты труда работников муниципальных учреждений, органов местного самоуправления на прогнозный уровень инфляции с 1 октября 2020 года на 3,8 процента , с 1 октября 2021 года на 4,0 процента, с 1 октября 2022 года на 4 процента</a:t>
            </a:r>
          </a:p>
          <a:p>
            <a:endParaRPr lang="ru-RU" sz="1800" dirty="0"/>
          </a:p>
          <a:p>
            <a:r>
              <a:rPr lang="ru-RU" sz="1800" dirty="0"/>
              <a:t>Увеличение  расходов на заработную плату  в связи с доведением минимального размера оплаты труда до величины прожиточного минимуму трудоспособного населения  с 1 января 2020 года до 12130 рублей , на 2021 и 2022 года  - предусмотрен уровень 2020 года.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693003163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2020 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48113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58203"/>
            <a:ext cx="79561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2020 году составят 70,9 тыс. рублей или 4,9 % общего объёма расходов местного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4591" y="1643050"/>
            <a:ext cx="2084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50915"/>
            <a:ext cx="8208912" cy="1235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на содержание органов местного самоуправления (ежегодно устанавливается на основе постановления Правительства РФ от 26.12.2018 №851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79632"/>
            <a:ext cx="8208912" cy="12353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 для обеспечения государственных нужд ( в соответствии с ч.3 ст.19 ФЗ от 05.04.2013 №44-ФЗ)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334" y="0"/>
            <a:ext cx="74944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155629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1" y="760176"/>
            <a:ext cx="5562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897251458"/>
              </p:ext>
            </p:extLst>
          </p:nvPr>
        </p:nvGraphicFramePr>
        <p:xfrm>
          <a:off x="467544" y="1700808"/>
          <a:ext cx="7884154" cy="51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166"/>
            <a:ext cx="2843808" cy="1381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459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9710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283185"/>
              </p:ext>
            </p:extLst>
          </p:nvPr>
        </p:nvGraphicFramePr>
        <p:xfrm>
          <a:off x="179512" y="1801852"/>
          <a:ext cx="8856984" cy="299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943">
                  <a:extLst>
                    <a:ext uri="{9D8B030D-6E8A-4147-A177-3AD203B41FA5}">
                      <a16:colId xmlns:a16="http://schemas.microsoft.com/office/drawing/2014/main" xmlns="" val="415339178"/>
                    </a:ext>
                  </a:extLst>
                </a:gridCol>
                <a:gridCol w="1086235">
                  <a:extLst>
                    <a:ext uri="{9D8B030D-6E8A-4147-A177-3AD203B41FA5}">
                      <a16:colId xmlns:a16="http://schemas.microsoft.com/office/drawing/2014/main" xmlns="" val="1688107405"/>
                    </a:ext>
                  </a:extLst>
                </a:gridCol>
                <a:gridCol w="1169790">
                  <a:extLst>
                    <a:ext uri="{9D8B030D-6E8A-4147-A177-3AD203B41FA5}">
                      <a16:colId xmlns:a16="http://schemas.microsoft.com/office/drawing/2014/main" xmlns="" val="1795760550"/>
                    </a:ext>
                  </a:extLst>
                </a:gridCol>
                <a:gridCol w="1504016">
                  <a:extLst>
                    <a:ext uri="{9D8B030D-6E8A-4147-A177-3AD203B41FA5}">
                      <a16:colId xmlns:a16="http://schemas.microsoft.com/office/drawing/2014/main" xmlns="" val="1767566696"/>
                    </a:ext>
                  </a:extLst>
                </a:gridCol>
              </a:tblGrid>
              <a:tr h="64942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8836922"/>
                  </a:ext>
                </a:extLst>
              </a:tr>
              <a:tr h="10282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выполнения муниципального задания МУК СДК «Камышевский»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3 179,5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1 853,8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2 002,8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7178540"/>
                  </a:ext>
                </a:extLst>
              </a:tr>
              <a:tr h="6695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капитальный ремонт объектов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15 296,4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966604"/>
                  </a:ext>
                </a:extLst>
              </a:tr>
              <a:tr h="64942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3 179,5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17 150,2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2 002,8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41350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124744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«Культуру и кинематограф»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0"/>
            <a:ext cx="69545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58904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 95,6 %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8032406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2020 год и плановый период 2021 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Зимовниковского района Ростовской области на 2019-2024 годы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10.09.2019 № 61)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Зимовниковского района Ростовской области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2020-2022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05.11.2019 № 102)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2020 год и плановый период 2021 и 2022 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2020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87162"/>
            <a:ext cx="3744416" cy="1341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Зимовниковского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4070,6 тыс. руб. (51,0 %)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6" y="2928937"/>
            <a:ext cx="1928426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161,2 тыс. руб. (2,0 %)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87163"/>
            <a:ext cx="4392488" cy="88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196,5 тыс.руб. (2,5 %)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2928937"/>
            <a:ext cx="1815992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17,0 тыс.руб. (0,2%)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472362"/>
            <a:ext cx="4392488" cy="1913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3179,5 тыс.руб. (39,9 %)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2020год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7 974,4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95, 6 %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7 624,8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97,6 %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21 148,6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20 633,3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92,8 %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6 442,2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5 978,5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5496" y="260648"/>
            <a:ext cx="9108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Субсидии из областного бюджету Камышевского сельского поселения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 2020-2022 годов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содержание расходных обязательств местного значения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6695451"/>
              </p:ext>
            </p:extLst>
          </p:nvPr>
        </p:nvGraphicFramePr>
        <p:xfrm>
          <a:off x="5004048" y="3068960"/>
          <a:ext cx="3744416" cy="184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01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расходования: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2020-2022 годы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учреждений</a:t>
                      </a:r>
                      <a:r>
                        <a:rPr lang="ru-RU" sz="1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культуры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14562,1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4" name="Содержимое 5" descr="DSC00950.JPG">
            <a:extLst>
              <a:ext uri="{FF2B5EF4-FFF2-40B4-BE49-F238E27FC236}">
                <a16:creationId xmlns:a16="http://schemas.microsoft.com/office/drawing/2014/main" xmlns="" id="{66A6FF5A-D601-44B1-9D00-B3BE5A0744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260" y="1988840"/>
            <a:ext cx="4392488" cy="34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764704"/>
            <a:ext cx="64023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на 2020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2021 и 2022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14348" y="0"/>
            <a:ext cx="78901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9"/>
            <a:ext cx="2714644" cy="7704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9"/>
            <a:ext cx="1428760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9"/>
            <a:ext cx="1285884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2019оценка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9"/>
            <a:ext cx="264320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2,061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400506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2,080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00050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2,041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9586" y="5357826"/>
            <a:ext cx="714380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0"/>
            <a:ext cx="8358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3538" y="3802595"/>
            <a:ext cx="829768" cy="1612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142,4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436312"/>
            <a:ext cx="857256" cy="1421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118,1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7"/>
            <a:ext cx="8987692" cy="5500703"/>
            <a:chOff x="357158" y="1357297"/>
            <a:chExt cx="8215370" cy="43577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357297"/>
              <a:ext cx="185738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Оборот розничной торговли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2018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357297"/>
              <a:ext cx="78581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2019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222919"/>
              <a:ext cx="714380" cy="10548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6,0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29449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128,1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588739"/>
              <a:ext cx="714380" cy="11262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113,0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222916"/>
              <a:ext cx="807453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222919"/>
              <a:ext cx="714380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106,7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294489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111,1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588736"/>
              <a:ext cx="714380" cy="11262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36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6,8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106,3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222919"/>
              <a:ext cx="642941" cy="10548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7,2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00826" y="2222919"/>
              <a:ext cx="714381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105,9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5206" y="3302842"/>
              <a:ext cx="642941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127,3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231280"/>
              <a:ext cx="714380" cy="10464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106,9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294488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294487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78,3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294484"/>
              <a:ext cx="642941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107,7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00826" y="329448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222918"/>
              <a:ext cx="642942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7,7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58148" y="3302840"/>
              <a:ext cx="714380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118,2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429124" y="4571997"/>
              <a:ext cx="714380" cy="1126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122,9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70857" y="4588729"/>
              <a:ext cx="687026" cy="11095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85236" y="4588721"/>
              <a:ext cx="642941" cy="11095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129,6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22060" y="4588717"/>
              <a:ext cx="693146" cy="11179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105,5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25824" y="4571996"/>
              <a:ext cx="642941" cy="11346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135,4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868765" y="4571997"/>
              <a:ext cx="697647" cy="11262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95536" y="0"/>
            <a:ext cx="8534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41835"/>
            <a:ext cx="9144000" cy="7652877"/>
            <a:chOff x="0" y="-794877"/>
            <a:chExt cx="9144000" cy="7652877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439479"/>
              <a:ext cx="9144000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2020-2022 годы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176539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153300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Дефицит, профицит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14 776,7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0,2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1161,1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1085,3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9966" y="5941300"/>
              <a:ext cx="2365434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2020 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2021год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2022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169456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169456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Безвозмездные поступления из федерального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6540" y="2824550"/>
              <a:ext cx="2349280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7 974,4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21 148,6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6 442,2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76539" y="3741249"/>
              <a:ext cx="2344445" cy="127192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1 667,6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-794877"/>
              <a:ext cx="8964488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Администрация Камышевского сельского поселения Зимовниковского района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7204" y="5013176"/>
              <a:ext cx="2351529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7 974,4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1 080,7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7 974,4 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7 974,4 тыс.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Бюджета:1 667,6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расход: 855,8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доходы-4 370,6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41001"/>
            <a:ext cx="1000132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500034" y="4857760"/>
            <a:ext cx="714380" cy="5042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66,6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Образование: 17,0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196,5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208,0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3 179,5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29190" y="1357298"/>
            <a:ext cx="530681" cy="571503"/>
          </a:xfrm>
          <a:prstGeom prst="rect">
            <a:avLst/>
          </a:prstGeom>
          <a:noFill/>
        </p:spPr>
      </p:pic>
      <p:pic>
        <p:nvPicPr>
          <p:cNvPr id="13332" name="Picture 20" descr="C:\Documents and Settings\sekretar1\Рабочий стол\Образование-в-Росс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00240"/>
            <a:ext cx="714380" cy="561370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00174"/>
            <a:ext cx="140596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2926" y="5139156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902240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4306,8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236" y="6032154"/>
            <a:ext cx="1000039" cy="50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1042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01008"/>
            <a:ext cx="3143272" cy="102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«ПКЗ «Зимовниковский»»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030577433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3909</TotalTime>
  <Words>1268</Words>
  <Application>Microsoft Office PowerPoint</Application>
  <PresentationFormat>Экран (4:3)</PresentationFormat>
  <Paragraphs>311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Безвозмездные поступления из областного бюджета (тыс. рублей)</vt:lpstr>
      <vt:lpstr>Слайд 13</vt:lpstr>
      <vt:lpstr> Основные приоритеты и подходы к формированию расходов бюджета Камышевского сельского поселения Зимовниковского района на 2020-2022 годы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526</cp:revision>
  <cp:lastPrinted>2019-12-04T11:38:52Z</cp:lastPrinted>
  <dcterms:modified xsi:type="dcterms:W3CDTF">2019-12-11T07:42:33Z</dcterms:modified>
</cp:coreProperties>
</file>